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88" r:id="rId2"/>
    <p:sldId id="390" r:id="rId3"/>
    <p:sldId id="398" r:id="rId4"/>
    <p:sldId id="391" r:id="rId5"/>
    <p:sldId id="420" r:id="rId6"/>
    <p:sldId id="419" r:id="rId7"/>
    <p:sldId id="421" r:id="rId8"/>
    <p:sldId id="407" r:id="rId9"/>
    <p:sldId id="406" r:id="rId10"/>
    <p:sldId id="422" r:id="rId11"/>
    <p:sldId id="408" r:id="rId12"/>
    <p:sldId id="416" r:id="rId13"/>
    <p:sldId id="417" r:id="rId14"/>
    <p:sldId id="409" r:id="rId15"/>
    <p:sldId id="414" r:id="rId16"/>
    <p:sldId id="367" r:id="rId17"/>
    <p:sldId id="399" r:id="rId18"/>
    <p:sldId id="404" r:id="rId19"/>
    <p:sldId id="387" r:id="rId20"/>
    <p:sldId id="372" r:id="rId21"/>
    <p:sldId id="363" r:id="rId22"/>
    <p:sldId id="405" r:id="rId23"/>
    <p:sldId id="411" r:id="rId24"/>
    <p:sldId id="382" r:id="rId25"/>
    <p:sldId id="386" r:id="rId26"/>
    <p:sldId id="413" r:id="rId27"/>
    <p:sldId id="402" r:id="rId28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orient="horz" pos="2566">
          <p15:clr>
            <a:srgbClr val="A4A3A4"/>
          </p15:clr>
        </p15:guide>
        <p15:guide id="4" pos="3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E3CD29"/>
    <a:srgbClr val="EDFB3B"/>
    <a:srgbClr val="9BF244"/>
    <a:srgbClr val="DAD75F"/>
    <a:srgbClr val="66D070"/>
    <a:srgbClr val="4D9406"/>
    <a:srgbClr val="639D87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6" autoAdjust="0"/>
    <p:restoredTop sz="86775" autoAdjust="0"/>
  </p:normalViewPr>
  <p:slideViewPr>
    <p:cSldViewPr snapToGrid="0">
      <p:cViewPr varScale="1">
        <p:scale>
          <a:sx n="111" d="100"/>
          <a:sy n="111" d="100"/>
        </p:scale>
        <p:origin x="-1374" y="-96"/>
      </p:cViewPr>
      <p:guideLst>
        <p:guide orient="horz" pos="2160"/>
        <p:guide orient="horz" pos="2566"/>
        <p:guide pos="3120"/>
        <p:guide pos="3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46351" cy="497679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34" y="5"/>
            <a:ext cx="2946351" cy="497679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>
              <a:defRPr sz="1200"/>
            </a:lvl1pPr>
          </a:lstStyle>
          <a:p>
            <a:fld id="{FFF04533-FB4C-4282-A44D-EDC57797F2B8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9428964"/>
            <a:ext cx="2946351" cy="497679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37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805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1" y="3"/>
            <a:ext cx="2945659" cy="49805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>
              <a:defRPr sz="1200"/>
            </a:lvl1pPr>
          </a:lstStyle>
          <a:p>
            <a:fld id="{66D6FAFC-451C-436D-8531-C0D6CE46BE45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1241425"/>
            <a:ext cx="484187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3" rIns="91727" bIns="458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727" tIns="45863" rIns="91727" bIns="458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28587"/>
            <a:ext cx="2945659" cy="49805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1" y="9428587"/>
            <a:ext cx="2945659" cy="49805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r">
              <a:defRPr sz="1200"/>
            </a:lvl1pPr>
          </a:lstStyle>
          <a:p>
            <a:fld id="{FB9F90E7-9D2F-4C4E-B519-B4D2F33B5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45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4E310-961F-F54E-B1DA-FAA6C14D9CE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kumimoji="0" lang="ru-RU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F275-29C5-4CF8-8949-8D58C8E6BD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83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3223-726A-4979-A4F6-105961C085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517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98D-2686-462F-A5F1-458711BB2B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808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9CB9-7E99-49C0-9027-0A418C22EC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21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0BD6-BABA-4A6A-8D02-D6508C12D7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403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B529-4106-44DE-A1C2-0735F4CE87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2441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7A73-0375-4FC8-80B4-E99210D838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421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A414-F6C6-4FFC-BEA1-2E70DB880D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818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5F4C-8F6B-4D67-A7B8-C6F82D523B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76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8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2384-3C20-47A3-91F6-3D0E8BC60B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224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A6DE-E2AE-409A-9DA1-0ED4937BFE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03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B474B-84D6-4483-B442-B615697E5F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3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2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8" algn="l" defTabSz="914362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40585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22914" y="260649"/>
            <a:ext cx="9056077" cy="147002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Донские молочные продукты</a:t>
            </a:r>
            <a:b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</a:br>
            <a:r>
              <a:rPr lang="ru-RU" sz="265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инновационный территориальный  кластер</a:t>
            </a:r>
            <a:endParaRPr lang="ru-RU" sz="2650" dirty="0">
              <a:solidFill>
                <a:schemeClr val="bg1"/>
              </a:solidFill>
              <a:latin typeface="Impact" panose="020B0806030902050204" pitchFamily="34" charset="0"/>
              <a:ea typeface="Cambria Math" panose="020405030504060302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01615" y="2780928"/>
            <a:ext cx="7913078" cy="1008112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ОТЧЁТ О РЕЗУЛЬТАТАХ </a:t>
            </a: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РАБОТЫ 3А </a:t>
            </a: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201</a:t>
            </a:r>
            <a:r>
              <a:rPr lang="ru-RU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год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ПЛАНЫ НА 2019 год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374944" y="5589240"/>
            <a:ext cx="7760150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АО «Региональная корпорация развития»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209507" y="4591535"/>
            <a:ext cx="3864992" cy="7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Директор по сельхозпроектам АО «РКР»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Ю.Б. Паршуков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83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192" y="344033"/>
            <a:ext cx="9144000" cy="62544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000" dirty="0" smtClean="0">
                <a:solidFill>
                  <a:schemeClr val="bg1"/>
                </a:solidFill>
              </a:rPr>
              <a:t>8 </a:t>
            </a:r>
            <a:r>
              <a:rPr lang="ru-RU" sz="2000" dirty="0">
                <a:solidFill>
                  <a:schemeClr val="bg1"/>
                </a:solidFill>
              </a:rPr>
              <a:t>августа 2018 года проведено совещание с участием представителей минсельхозпрода РО и представителей фирмы Shanxi International Economic &amp; Technical Cooperation Co., Ltd (Китай) по вопросу строительства молочной фермы на 500 коров в Константиновском районе Ростовской области. </a:t>
            </a:r>
          </a:p>
        </p:txBody>
      </p:sp>
      <p:pic>
        <p:nvPicPr>
          <p:cNvPr id="5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41" y="1798624"/>
            <a:ext cx="4386268" cy="279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98624"/>
            <a:ext cx="4590473" cy="286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3656426"/>
            <a:ext cx="4521200" cy="289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55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77" y="-12354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участников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4" y="1275680"/>
            <a:ext cx="6338429" cy="504340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2046">
            <a:off x="4709983" y="1057803"/>
            <a:ext cx="4858689" cy="3189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9074" y="4016889"/>
            <a:ext cx="3414696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Регулярные аналитические материалы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для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участников  кластера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от: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ПРОДАЛЬЯНС,</a:t>
            </a:r>
          </a:p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СОЮЗМОЛОКО,</a:t>
            </a:r>
          </a:p>
          <a:p>
            <a:pPr algn="r">
              <a:lnSpc>
                <a:spcPct val="140000"/>
              </a:lnSpc>
            </a:pPr>
            <a:r>
              <a:rPr lang="en-US" sz="2000" i="1" dirty="0" smtClean="0">
                <a:latin typeface="Times New Roman"/>
                <a:cs typeface="Times New Roman"/>
              </a:rPr>
              <a:t>MILKNEWS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77" y="-12354"/>
            <a:ext cx="8850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взаимодействие между участниками кластера.</a:t>
            </a: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707422"/>
              </p:ext>
            </p:extLst>
          </p:nvPr>
        </p:nvGraphicFramePr>
        <p:xfrm>
          <a:off x="316872" y="469784"/>
          <a:ext cx="9266024" cy="4777934"/>
        </p:xfrm>
        <a:graphic>
          <a:graphicData uri="http://schemas.openxmlformats.org/drawingml/2006/table">
            <a:tbl>
              <a:tblPr firstRow="1" firstCol="1" lastRow="1" lastCol="1" bandRow="1">
                <a:tableStyleId>{5C22544A-7EE6-4342-B048-85BDC9FD1C3A}</a:tableStyleId>
              </a:tblPr>
              <a:tblGrid>
                <a:gridCol w="4632528"/>
                <a:gridCol w="4633496"/>
              </a:tblGrid>
              <a:tr h="256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Сельхозтоваропроизводители</a:t>
                      </a:r>
                      <a:r>
                        <a:rPr lang="ru-RU" sz="1500" dirty="0" smtClean="0">
                          <a:effectLst/>
                        </a:rPr>
                        <a:t>: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Переработчики </a:t>
                      </a:r>
                      <a:r>
                        <a:rPr lang="ru-RU" sz="1400" dirty="0" smtClean="0">
                          <a:effectLst/>
                        </a:rPr>
                        <a:t>молока: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5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</a:rPr>
                        <a:t>АО «Донское молоко» г</a:t>
                      </a:r>
                      <a:r>
                        <a:rPr lang="ru-RU" sz="1500" b="0" dirty="0" smtClean="0">
                          <a:effectLst/>
                        </a:rPr>
                        <a:t>. Ростов-на-Дону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effectLst/>
                        </a:rPr>
                        <a:t>АО Агрохолдинг «Степь» г. Ростов-на-Дону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effectLst/>
                        </a:rPr>
                        <a:t>ООО </a:t>
                      </a:r>
                      <a:r>
                        <a:rPr lang="ru-RU" sz="1500" b="0" dirty="0">
                          <a:effectLst/>
                        </a:rPr>
                        <a:t>«Ленинское знамя» Азовский </a:t>
                      </a:r>
                      <a:r>
                        <a:rPr lang="ru-RU" sz="1500" b="0" dirty="0" smtClean="0">
                          <a:effectLst/>
                        </a:rPr>
                        <a:t>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ЗАО «Красный октябрь» Веселовский 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ЗАО</a:t>
                      </a:r>
                      <a:r>
                        <a:rPr lang="ru-RU" sz="1500" b="0" baseline="0" dirty="0" smtClean="0">
                          <a:effectLst/>
                        </a:rPr>
                        <a:t> имени Ленина Веселовский 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 smtClean="0">
                          <a:effectLst/>
                        </a:rPr>
                        <a:t>ЗАО «СКВО» Зерноградский район</a:t>
                      </a:r>
                      <a:endParaRPr lang="ru-RU" sz="1500" b="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effectLst/>
                        </a:rPr>
                        <a:t>СПК </a:t>
                      </a:r>
                      <a:r>
                        <a:rPr lang="ru-RU" sz="1500" b="0" dirty="0">
                          <a:effectLst/>
                        </a:rPr>
                        <a:t>колхоз «Колос» Матвеево-Курганский </a:t>
                      </a:r>
                      <a:r>
                        <a:rPr lang="ru-RU" sz="1500" b="0" dirty="0" smtClean="0">
                          <a:effectLst/>
                        </a:rPr>
                        <a:t>район</a:t>
                      </a:r>
                      <a:endParaRPr lang="ru-RU" sz="1500" b="0" dirty="0">
                        <a:effectLst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b="0" dirty="0" smtClean="0">
                          <a:effectLst/>
                        </a:rPr>
                        <a:t>СПК </a:t>
                      </a:r>
                      <a:r>
                        <a:rPr lang="ru-RU" sz="1500" b="0" dirty="0">
                          <a:effectLst/>
                        </a:rPr>
                        <a:t>колхоз «Родина» Матвеево-Курганский </a:t>
                      </a:r>
                      <a:r>
                        <a:rPr lang="ru-RU" sz="1500" b="0" dirty="0" smtClean="0">
                          <a:effectLst/>
                        </a:rPr>
                        <a:t>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ООО «Дон-Агро» Миллеровский 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Колхоз имени Мясникяна Мясниковский 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СПК колхоз имени</a:t>
                      </a:r>
                      <a:r>
                        <a:rPr lang="ru-RU" sz="1500" b="0" baseline="0" dirty="0" smtClean="0">
                          <a:effectLst/>
                        </a:rPr>
                        <a:t> С.Г.Шаумяна Мясниковский район </a:t>
                      </a:r>
                      <a:endParaRPr lang="ru-RU" sz="1500" b="0" dirty="0" smtClean="0">
                        <a:effectLst/>
                      </a:endParaRP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ООО «Молочные реки» Милютинский район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b="0" dirty="0" smtClean="0">
                          <a:effectLst/>
                        </a:rPr>
                        <a:t>СПК </a:t>
                      </a:r>
                      <a:r>
                        <a:rPr lang="ru-RU" sz="1500" b="0" dirty="0">
                          <a:effectLst/>
                        </a:rPr>
                        <a:t>колхоз «50 лет Октября» Неклиновский </a:t>
                      </a:r>
                      <a:r>
                        <a:rPr lang="ru-RU" sz="1500" b="0" dirty="0" smtClean="0">
                          <a:effectLst/>
                        </a:rPr>
                        <a:t>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ООО «Южное молоко» Песчанокопский район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b="0" dirty="0" smtClean="0">
                          <a:effectLst/>
                        </a:rPr>
                        <a:t>ИП </a:t>
                      </a:r>
                      <a:r>
                        <a:rPr lang="ru-RU" sz="1500" b="0" dirty="0">
                          <a:effectLst/>
                        </a:rPr>
                        <a:t>Панченко Юрий Викторович Родионово-Несветайский </a:t>
                      </a:r>
                      <a:r>
                        <a:rPr lang="ru-RU" sz="1500" b="0" dirty="0" smtClean="0">
                          <a:effectLst/>
                        </a:rPr>
                        <a:t>район</a:t>
                      </a:r>
                      <a:endParaRPr lang="ru-RU" sz="1500" b="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effectLst/>
                        </a:rPr>
                        <a:t>АО «Бакланниковское» Семикаракорский район</a:t>
                      </a:r>
                    </a:p>
                    <a:p>
                      <a:pPr marL="0" marR="0" indent="0" algn="just" defTabSz="91436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effectLst/>
                        </a:rPr>
                        <a:t>ЗАО «Кировский конный</a:t>
                      </a:r>
                      <a:r>
                        <a:rPr lang="ru-RU" sz="1500" b="0" baseline="0" dirty="0" smtClean="0">
                          <a:effectLst/>
                        </a:rPr>
                        <a:t> завод» Целинский район</a:t>
                      </a:r>
                      <a:endParaRPr lang="ru-RU" sz="15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</a:t>
                      </a: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«Белый Медведь» г.Ростов-на-Дону</a:t>
                      </a:r>
                    </a:p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«Ростовский завод плавленных  сыров» г.Ростов-на-Дону</a:t>
                      </a:r>
                    </a:p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Межрайонный</a:t>
                      </a: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сельскохозяйственный потребительский снабженческо-сбытовой и перерабатывающий кооператив «Аграрий» Аксайский район</a:t>
                      </a:r>
                      <a:endParaRPr lang="ru-RU" sz="15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«Молочный завод «Мясниковский» Мясниковский 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«Сальское молоко» Сальский </a:t>
                      </a: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район</a:t>
                      </a:r>
                    </a:p>
                    <a:p>
                      <a:pPr marL="0" marR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</a:t>
                      </a: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«Сыродельный завод «Семикаракорский»</a:t>
                      </a:r>
                      <a:endParaRPr lang="ru-RU" sz="15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</a:t>
                      </a:r>
                      <a:r>
                        <a:rPr lang="ru-RU" sz="15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«Тацинский молочный завод» Тацинский </a:t>
                      </a: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район</a:t>
                      </a:r>
                    </a:p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endParaRPr lang="ru-RU" sz="15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914362" rtl="0" eaLnBrk="1" latinLnBrk="0" hangingPunct="1">
                        <a:spcAft>
                          <a:spcPts val="0"/>
                        </a:spcAft>
                      </a:pPr>
                      <a:endParaRPr lang="ru-RU" sz="15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just" defTabSz="91436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8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85432"/>
              </p:ext>
            </p:extLst>
          </p:nvPr>
        </p:nvGraphicFramePr>
        <p:xfrm>
          <a:off x="288174" y="418533"/>
          <a:ext cx="9266024" cy="4185778"/>
        </p:xfrm>
        <a:graphic>
          <a:graphicData uri="http://schemas.openxmlformats.org/drawingml/2006/table">
            <a:tbl>
              <a:tblPr firstRow="1" firstCol="1" lastRow="1" lastCol="1" bandRow="1">
                <a:tableStyleId>{5C22544A-7EE6-4342-B048-85BDC9FD1C3A}</a:tableStyleId>
              </a:tblPr>
              <a:tblGrid>
                <a:gridCol w="4632528"/>
                <a:gridCol w="4633496"/>
              </a:tblGrid>
              <a:tr h="2428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Научные и образовательные</a:t>
                      </a:r>
                      <a:r>
                        <a:rPr lang="ru-RU" sz="15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организации: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Поставщики скота и технологий:</a:t>
                      </a:r>
                      <a:endParaRPr lang="ru-RU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659998">
                <a:tc>
                  <a:txBody>
                    <a:bodyPr/>
                    <a:lstStyle/>
                    <a:p>
                      <a:r>
                        <a:rPr lang="ru-RU" sz="1500" b="0" dirty="0" smtClean="0"/>
                        <a:t>ФГБОУ ВО «Донской государственный аграрный университет»</a:t>
                      </a:r>
                    </a:p>
                    <a:p>
                      <a:r>
                        <a:rPr lang="ru-RU" sz="1500" b="0" dirty="0" smtClean="0"/>
                        <a:t>ФГБОУ ВО «Ростовский государственный экономический университет (РИНХ)»</a:t>
                      </a:r>
                    </a:p>
                    <a:p>
                      <a:r>
                        <a:rPr lang="ru-RU" sz="1500" b="0" dirty="0" smtClean="0"/>
                        <a:t>ФГБНУ «Федеральный Ростовской аграрный научный центр» (правопреемник ФГБНУ «Северо-Кавказский зональный научно- исследовательский ветеринарный институт)»</a:t>
                      </a:r>
                    </a:p>
                    <a:p>
                      <a:r>
                        <a:rPr lang="ru-RU" sz="1500" b="0" dirty="0" smtClean="0"/>
                        <a:t>Донской казачий государственный институт пищевых технологий и бизнеса (филиал) ФГБОУ ВО «Московский государственный университет технологий и управления имени К.Г. Разумовского (Первый казачий университет)» </a:t>
                      </a:r>
                    </a:p>
                    <a:p>
                      <a:r>
                        <a:rPr lang="ru-RU" sz="1500" b="0" dirty="0" smtClean="0"/>
                        <a:t>ФГАНУ «Всероссийский научно-исследовательский институт молочной промышленности" (ВНИМИ) </a:t>
                      </a:r>
                      <a:endParaRPr lang="ru-RU" sz="15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«ДеЛаваль» г.</a:t>
                      </a: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Москва</a:t>
                      </a:r>
                    </a:p>
                    <a:p>
                      <a:pPr marL="0" algn="just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Компания «Хунланд Трейд Кфт» Венгерская Республика</a:t>
                      </a:r>
                    </a:p>
                    <a:p>
                      <a:pPr marL="0" algn="just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«Современные фермы Юга», дилерское подразделение компании «ГеаФарм Текнолоджиз» по Ростовской области</a:t>
                      </a:r>
                    </a:p>
                    <a:p>
                      <a:pPr marL="0" algn="just" defTabSz="914362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«Молочная компания «Генетика-Юг» г.Краснодар</a:t>
                      </a:r>
                      <a:endParaRPr lang="ru-RU" sz="15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54577" y="-12354"/>
            <a:ext cx="8850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взаимодействие между участниками кластера.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194" y="4708732"/>
            <a:ext cx="92380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Предложения </a:t>
            </a:r>
            <a:r>
              <a:rPr lang="ru-RU" dirty="0"/>
              <a:t>о подписании </a:t>
            </a:r>
            <a:r>
              <a:rPr lang="ru-RU" dirty="0" smtClean="0"/>
              <a:t>Соглашений </a:t>
            </a:r>
            <a:r>
              <a:rPr lang="ru-RU" dirty="0"/>
              <a:t>для вхождения в состав кластера находятся на рассмотрении 22 предприятий и индивидуальных предпринимателей (Азовский – 1, Белокалитвинский – 1, Егорлыкский – 1, Заветинский – 2, Константиновский – 1, Куйбышевский – 2, Миллеровский – 2, Октябрьский – 2, Орловский – 2, Песчанокопский – 1, Родионово-Несветайский -1, Сальский – 1, Тарасовский – 2, Целинский – 3). </a:t>
            </a:r>
            <a:endParaRPr lang="ru-RU" dirty="0"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8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5" y="3529411"/>
            <a:ext cx="4448712" cy="293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4" y="1017456"/>
            <a:ext cx="4443813" cy="285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между участниками кластера</a:t>
            </a:r>
          </a:p>
        </p:txBody>
      </p:sp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564" y="694291"/>
            <a:ext cx="9049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В </a:t>
            </a:r>
            <a:r>
              <a:rPr lang="ru-RU" dirty="0"/>
              <a:t>2018 году </a:t>
            </a:r>
            <a:r>
              <a:rPr lang="ru-RU" dirty="0" smtClean="0"/>
              <a:t>продолжилось строительство молочной фермы на 800 голов в колхозе им. Мясникяна Мясниковский  район</a:t>
            </a:r>
            <a:endParaRPr lang="ru-RU" dirty="0">
              <a:effectLst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08" y="1017456"/>
            <a:ext cx="4220609" cy="285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67" y="3384135"/>
            <a:ext cx="4169615" cy="308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24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84" y="890438"/>
            <a:ext cx="4379630" cy="3284723"/>
          </a:xfrm>
          <a:prstGeom prst="rect">
            <a:avLst/>
          </a:prstGeom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43" y="3479401"/>
            <a:ext cx="3981311" cy="298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3" y="3690235"/>
            <a:ext cx="4197320" cy="265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между участниками кластера</a:t>
            </a:r>
          </a:p>
        </p:txBody>
      </p:sp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283" y="677200"/>
            <a:ext cx="945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Расширение </a:t>
            </a:r>
            <a:r>
              <a:rPr lang="ru-RU" dirty="0"/>
              <a:t>ассортимента выпускаемой молочной продукции и новые способы ее реализации на ОАО «Молочный завод «Мясниковский»</a:t>
            </a:r>
            <a:endParaRPr lang="ru-RU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3" y="1525653"/>
            <a:ext cx="4495032" cy="264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45" y="1276734"/>
            <a:ext cx="3905250" cy="12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18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6" y="1787264"/>
            <a:ext cx="5576093" cy="418476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94" y="645270"/>
            <a:ext cx="3876040" cy="609092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463"/>
            <a:ext cx="990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продукции под брендом «Сделано на Дону»</a:t>
            </a:r>
            <a:endParaRPr lang="ru-RU" sz="22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024" y="482088"/>
            <a:ext cx="1225477" cy="12363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109" y="6008467"/>
            <a:ext cx="333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/>
                <a:cs typeface="Times New Roman"/>
              </a:rPr>
              <a:t>Центральный рынок </a:t>
            </a:r>
          </a:p>
          <a:p>
            <a:pPr algn="ctr"/>
            <a:r>
              <a:rPr lang="ru-RU" dirty="0" smtClean="0">
                <a:latin typeface="Times New Roman"/>
                <a:cs typeface="Times New Roman"/>
              </a:rPr>
              <a:t>г. Ростова-на-Дону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1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1167" t="22518" r="21167" b="7704"/>
          <a:stretch>
            <a:fillRect/>
          </a:stretch>
        </p:blipFill>
        <p:spPr bwMode="auto">
          <a:xfrm>
            <a:off x="235192" y="917144"/>
            <a:ext cx="9501764" cy="55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6394" y="138125"/>
            <a:ext cx="9572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участников кластера племенным молодняком КРС с высоким генетическим потенциалом</a:t>
            </a: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1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 поддержка кластерного развития</a:t>
            </a:r>
            <a:endParaRPr lang="ru-RU" sz="2200" b="1" dirty="0"/>
          </a:p>
        </p:txBody>
      </p:sp>
      <p:pic>
        <p:nvPicPr>
          <p:cNvPr id="7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6194" y="677199"/>
            <a:ext cx="9084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b="1" dirty="0" smtClean="0"/>
              <a:t>Центр компетенций в сфере сельскохозяйственной кооперации Ростовской области</a:t>
            </a:r>
            <a:r>
              <a:rPr lang="ru-RU" sz="2000" dirty="0" smtClean="0"/>
              <a:t>, </a:t>
            </a:r>
            <a:r>
              <a:rPr lang="ru-RU" sz="2000" b="1" dirty="0" smtClean="0"/>
              <a:t>ФГБОУ ВО «Донской государственный аграрный университет»</a:t>
            </a:r>
            <a:r>
              <a:rPr lang="ru-RU" sz="2000" dirty="0" smtClean="0"/>
              <a:t>, </a:t>
            </a:r>
            <a:r>
              <a:rPr lang="ru-RU" sz="2000" dirty="0"/>
              <a:t> </a:t>
            </a:r>
            <a:r>
              <a:rPr lang="ru-RU" sz="2000" b="1" dirty="0" smtClean="0"/>
              <a:t>ФГБНУ «Всероссийский научно-исследовательский институт экономики и нормативов» </a:t>
            </a:r>
            <a:r>
              <a:rPr lang="ru-RU" sz="2000" dirty="0" smtClean="0"/>
              <a:t>и </a:t>
            </a:r>
            <a:r>
              <a:rPr lang="ru-RU" sz="2000" b="1" dirty="0" smtClean="0"/>
              <a:t>Региональный центр инжиниринга АНО «Агенство инноваций Ростовской области»</a:t>
            </a:r>
            <a:r>
              <a:rPr lang="ru-RU" sz="2000" dirty="0" smtClean="0"/>
              <a:t> оказывают </a:t>
            </a:r>
            <a:r>
              <a:rPr lang="ru-RU" sz="2000" dirty="0"/>
              <a:t>комплекс инжиниринговых и маркетинговых услуг малым и средним производственным предприятиям Ростовской области по таким направлениям, как развитие, модернизация и внедрение новых технологий в производство,  решение сложных технологических задач, выполнение инжиниринговых работ с привлечением специализированных компаний, разработка конструкторской, рабочей и технологической документации, защита интеллектуальной собственности, продвижение новой продукции.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195" y="4589092"/>
            <a:ext cx="90243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Также доступны услуги </a:t>
            </a:r>
            <a:r>
              <a:rPr lang="ru-RU" sz="2000" b="1" dirty="0" smtClean="0"/>
              <a:t>Центра кластерного развития </a:t>
            </a:r>
            <a:r>
              <a:rPr lang="ru-RU" sz="2000" b="1" dirty="0"/>
              <a:t>АНО «Агенство инноваций Ростовской области»</a:t>
            </a:r>
            <a:r>
              <a:rPr lang="ru-RU" sz="2000" dirty="0"/>
              <a:t> </a:t>
            </a:r>
            <a:r>
              <a:rPr lang="ru-RU" sz="2000" dirty="0" smtClean="0"/>
              <a:t>в части оперативного </a:t>
            </a:r>
            <a:r>
              <a:rPr lang="ru-RU" sz="2000" dirty="0"/>
              <a:t>контакта с каждым участником кластера(</a:t>
            </a:r>
            <a:r>
              <a:rPr lang="ru-RU" sz="2000" dirty="0" err="1"/>
              <a:t>ов</a:t>
            </a:r>
            <a:r>
              <a:rPr lang="ru-RU" sz="2000" dirty="0" smtClean="0"/>
              <a:t>), консолидации </a:t>
            </a:r>
            <a:r>
              <a:rPr lang="ru-RU" sz="2000" dirty="0"/>
              <a:t>мероприятий и составления общего плана на 2019 Центра кластерного развития </a:t>
            </a:r>
            <a:r>
              <a:rPr lang="ru-RU" sz="2000" dirty="0" smtClean="0"/>
              <a:t>РО, для </a:t>
            </a:r>
            <a:r>
              <a:rPr lang="ru-RU" sz="2000" dirty="0"/>
              <a:t>мониторинга потребностей и оказания поддержки участникам кластера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5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2542569" y="4214818"/>
            <a:ext cx="4786346" cy="1785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1200" b="0" i="0" u="none" strike="noStrike" kern="1200" cap="all" spc="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2965" y="290982"/>
            <a:ext cx="6878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молочная ферма АО «Донское молоко»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4462" y="966758"/>
            <a:ext cx="87892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just">
              <a:lnSpc>
                <a:spcPct val="12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Инициатор проекта </a:t>
            </a:r>
            <a:r>
              <a:rPr lang="ru-RU" sz="2000" dirty="0">
                <a:latin typeface="Times New Roman"/>
                <a:cs typeface="Times New Roman"/>
              </a:rPr>
              <a:t>– АО «Донское молоко</a:t>
            </a:r>
            <a:r>
              <a:rPr lang="ru-RU" sz="2000" dirty="0" smtClean="0">
                <a:latin typeface="Times New Roman"/>
                <a:cs typeface="Times New Roman"/>
              </a:rPr>
              <a:t>», </a:t>
            </a:r>
            <a:r>
              <a:rPr lang="ru-RU" sz="2000" dirty="0">
                <a:latin typeface="Times New Roman"/>
                <a:cs typeface="Times New Roman"/>
              </a:rPr>
              <a:t>зарегистрировано 11 апреля 2016г. в г.Ростове-на-</a:t>
            </a:r>
            <a:r>
              <a:rPr lang="ru-RU" sz="2000" dirty="0" smtClean="0">
                <a:latin typeface="Times New Roman"/>
                <a:cs typeface="Times New Roman"/>
              </a:rPr>
              <a:t>Дону</a:t>
            </a:r>
            <a:r>
              <a:rPr lang="ru-RU" sz="2000" i="1" dirty="0" smtClean="0">
                <a:latin typeface="Times New Roman"/>
                <a:cs typeface="Times New Roman"/>
              </a:rPr>
              <a:t>, </a:t>
            </a:r>
            <a:r>
              <a:rPr lang="ru-RU" sz="2000" i="1" dirty="0">
                <a:latin typeface="Times New Roman"/>
                <a:cs typeface="Times New Roman"/>
              </a:rPr>
              <a:t>уставный капитал </a:t>
            </a:r>
            <a:r>
              <a:rPr lang="ru-RU" sz="2000" i="1" dirty="0" smtClean="0">
                <a:latin typeface="Times New Roman"/>
                <a:cs typeface="Times New Roman"/>
              </a:rPr>
              <a:t>- </a:t>
            </a:r>
            <a:r>
              <a:rPr lang="ru-RU" sz="2000" i="1" dirty="0">
                <a:latin typeface="Times New Roman"/>
                <a:cs typeface="Times New Roman"/>
              </a:rPr>
              <a:t>500 000 рублей, основной вид деятельности – разведение молочного крупного рогатого скота, производство сырого молока) </a:t>
            </a:r>
            <a:r>
              <a:rPr lang="ru-RU" sz="2000" dirty="0">
                <a:latin typeface="Times New Roman"/>
                <a:cs typeface="Times New Roman"/>
              </a:rPr>
              <a:t>Учредитель – АО «Региональная корпорация развития», размер доли 100</a:t>
            </a:r>
            <a:r>
              <a:rPr lang="ru-RU" sz="2000" dirty="0" smtClean="0">
                <a:latin typeface="Times New Roman"/>
                <a:cs typeface="Times New Roman"/>
              </a:rPr>
              <a:t>%.</a:t>
            </a:r>
            <a:endParaRPr lang="ru-RU" sz="2000" dirty="0" smtClean="0">
              <a:solidFill>
                <a:srgbClr val="31859C"/>
              </a:solidFill>
              <a:latin typeface="Times New Roman"/>
              <a:cs typeface="Times New Roman"/>
            </a:endParaRPr>
          </a:p>
        </p:txBody>
      </p:sp>
      <p:sp>
        <p:nvSpPr>
          <p:cNvPr id="9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4462" y="3290132"/>
            <a:ext cx="87892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000" b="1" dirty="0" smtClean="0">
                <a:latin typeface="Times New Roman"/>
                <a:cs typeface="Times New Roman"/>
              </a:rPr>
              <a:t>Суть </a:t>
            </a:r>
            <a:r>
              <a:rPr lang="ru-RU" sz="2000" b="1" dirty="0">
                <a:latin typeface="Times New Roman"/>
                <a:cs typeface="Times New Roman"/>
              </a:rPr>
              <a:t>проекта: 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 smtClean="0">
                <a:latin typeface="Times New Roman"/>
                <a:cs typeface="Times New Roman"/>
              </a:rPr>
              <a:t>создание </a:t>
            </a:r>
            <a:r>
              <a:rPr lang="ru-RU" sz="2000" dirty="0">
                <a:latin typeface="Times New Roman"/>
                <a:cs typeface="Times New Roman"/>
              </a:rPr>
              <a:t>предприятия по производству молока на основе современных прогрессивных технологий содержания и дойки </a:t>
            </a:r>
            <a:r>
              <a:rPr lang="ru-RU" sz="2000" dirty="0" smtClean="0">
                <a:latin typeface="Times New Roman"/>
                <a:cs typeface="Times New Roman"/>
              </a:rPr>
              <a:t>высокопроизводительного </a:t>
            </a:r>
            <a:r>
              <a:rPr lang="ru-RU" sz="2000" dirty="0">
                <a:latin typeface="Times New Roman"/>
                <a:cs typeface="Times New Roman"/>
              </a:rPr>
              <a:t>племенного поголовья,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 smtClean="0">
                <a:latin typeface="Times New Roman"/>
                <a:cs typeface="Times New Roman"/>
              </a:rPr>
              <a:t>учебная </a:t>
            </a:r>
            <a:r>
              <a:rPr lang="ru-RU" sz="2000" dirty="0">
                <a:latin typeface="Times New Roman"/>
                <a:cs typeface="Times New Roman"/>
              </a:rPr>
              <a:t>база для обучения новым технологиям и переподготовки  </a:t>
            </a:r>
            <a:r>
              <a:rPr lang="ru-RU" sz="2000" dirty="0" smtClean="0">
                <a:latin typeface="Times New Roman"/>
                <a:cs typeface="Times New Roman"/>
              </a:rPr>
              <a:t>персонала;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>
                <a:latin typeface="Times New Roman"/>
                <a:cs typeface="Times New Roman"/>
              </a:rPr>
              <a:t>п</a:t>
            </a:r>
            <a:r>
              <a:rPr lang="ru-RU" sz="2000" dirty="0" smtClean="0">
                <a:latin typeface="Times New Roman"/>
                <a:cs typeface="Times New Roman"/>
              </a:rPr>
              <a:t>ланируется строительство жилья по программе «Социальное развитие села» для молодых специалистов в </a:t>
            </a:r>
            <a:r>
              <a:rPr lang="ru-RU" sz="2000" dirty="0" err="1" smtClean="0">
                <a:latin typeface="Times New Roman"/>
                <a:cs typeface="Times New Roman"/>
              </a:rPr>
              <a:t>Ведерниковском</a:t>
            </a:r>
            <a:r>
              <a:rPr lang="ru-RU" sz="2000" dirty="0" smtClean="0">
                <a:latin typeface="Times New Roman"/>
                <a:cs typeface="Times New Roman"/>
              </a:rPr>
              <a:t> СП.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2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47736" y="0"/>
            <a:ext cx="9810528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83055" y="246312"/>
            <a:ext cx="7797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кластере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Донские молочные продукты»</a:t>
            </a:r>
            <a:endParaRPr lang="ru-RU" sz="2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6167" y="1239616"/>
            <a:ext cx="8789242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r>
              <a:rPr lang="ru-RU" sz="2000" b="1" dirty="0" smtClean="0">
                <a:latin typeface="Times New Roman"/>
                <a:ea typeface="Times New Roman Bold"/>
                <a:cs typeface="Times New Roman"/>
                <a:sym typeface="Times New Roman Bold"/>
              </a:rPr>
              <a:t>27 </a:t>
            </a:r>
            <a:r>
              <a:rPr lang="ru-RU" sz="2000" b="1" dirty="0">
                <a:latin typeface="Times New Roman"/>
                <a:ea typeface="Times New Roman Bold"/>
                <a:cs typeface="Times New Roman"/>
                <a:sym typeface="Times New Roman Bold"/>
              </a:rPr>
              <a:t>января 2015 г. подписано Соглашение о взаимодействии и сотрудничестве участников кластера по производству и переработке молочной продукции в Ростовской области «Донские молочные продукты</a:t>
            </a:r>
            <a:r>
              <a:rPr lang="ru-RU" sz="2000" b="1" dirty="0" smtClean="0">
                <a:latin typeface="Times New Roman"/>
                <a:ea typeface="Times New Roman Bold"/>
                <a:cs typeface="Times New Roman"/>
                <a:sym typeface="Times New Roman Bold"/>
              </a:rPr>
              <a:t>».</a:t>
            </a:r>
          </a:p>
          <a:p>
            <a:pPr marL="342900" lvl="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endParaRPr lang="ru-RU" sz="1000" b="1" dirty="0">
              <a:latin typeface="Times New Roman"/>
              <a:cs typeface="Times New Roman"/>
              <a:sym typeface="Times New Roman Bold"/>
            </a:endParaRPr>
          </a:p>
          <a:p>
            <a:pPr marL="342900" lvl="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r>
              <a:rPr lang="ru-RU" sz="2000" b="1" dirty="0" smtClean="0">
                <a:latin typeface="Times New Roman"/>
                <a:cs typeface="Times New Roman"/>
              </a:rPr>
              <a:t>Постановлением </a:t>
            </a:r>
            <a:r>
              <a:rPr lang="ru-RU" sz="2000" b="1" dirty="0">
                <a:latin typeface="Times New Roman"/>
                <a:cs typeface="Times New Roman"/>
              </a:rPr>
              <a:t>Правительства Ростовской области от 18.02.2016г №104 утверждены стратегии развития приоритетных территориальных кластеров Ростовской области на 2016 </a:t>
            </a:r>
            <a:r>
              <a:rPr lang="mr-IN" sz="2000" b="1" dirty="0">
                <a:latin typeface="Times New Roman"/>
                <a:cs typeface="Times New Roman"/>
              </a:rPr>
              <a:t>–</a:t>
            </a:r>
            <a:r>
              <a:rPr lang="ru-RU" sz="2000" b="1" dirty="0">
                <a:latin typeface="Times New Roman"/>
                <a:cs typeface="Times New Roman"/>
              </a:rPr>
              <a:t> 2020 годы</a:t>
            </a:r>
            <a:r>
              <a:rPr lang="ru-RU" sz="2000" b="1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endParaRPr lang="ru-RU" sz="1000" b="1" dirty="0">
              <a:latin typeface="Times New Roman"/>
              <a:cs typeface="Times New Roman"/>
            </a:endParaRPr>
          </a:p>
          <a:p>
            <a:pPr marL="34290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r>
              <a:rPr lang="ru-RU" sz="2000" b="1" dirty="0" smtClean="0">
                <a:latin typeface="Times New Roman"/>
                <a:cs typeface="Times New Roman"/>
              </a:rPr>
              <a:t>В настоящее время Соглашение о присоединении к кластеру подписано 45 исполнительными органами власти Ростовской области, администрациями муниципальных районов, коммерческими и научными организациями, перерабатывающими предприятиями, </a:t>
            </a:r>
            <a:r>
              <a:rPr lang="ru-RU" sz="2000" b="1" dirty="0">
                <a:latin typeface="Times New Roman"/>
                <a:cs typeface="Times New Roman"/>
              </a:rPr>
              <a:t>крестьянскими (фермерскими) </a:t>
            </a:r>
            <a:r>
              <a:rPr lang="ru-RU" sz="2000" b="1" dirty="0" smtClean="0">
                <a:latin typeface="Times New Roman"/>
                <a:cs typeface="Times New Roman"/>
              </a:rPr>
              <a:t>хозяйствами, сельскохозяйственными потребительскими кооперативами.</a:t>
            </a:r>
          </a:p>
          <a:p>
            <a:pPr marL="34290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endParaRPr lang="ru-RU" sz="1000" b="1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ü"/>
            </a:pPr>
            <a:endParaRPr lang="ru-RU" sz="1000" b="1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ru-RU" sz="2000" dirty="0" smtClean="0">
              <a:latin typeface="Times New Roman"/>
              <a:cs typeface="Times New Roman"/>
            </a:endParaRPr>
          </a:p>
          <a:p>
            <a:endParaRPr lang="ru-RU" sz="2000" dirty="0" smtClean="0">
              <a:latin typeface="Times New Roman"/>
              <a:cs typeface="Times New Roman"/>
            </a:endParaRP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7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86530" y="347948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764" y="1202613"/>
            <a:ext cx="8918197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6695"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Реализация данного проекта позволит не только обеспечить рентабельное производство молока на основе самых прогрессивных технологий содержания 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доения,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но и осуществлять подготовку высококвалифицированных специалистов различного уровня  методом дуального обучения,  для работы на современных молочных фермах и комплексах. </a:t>
            </a:r>
          </a:p>
          <a:p>
            <a:pPr lvl="0" indent="450215"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Образовательный процесс в координатах такой системы строится на  сочетании  учебного  процесса  (приобретение  новых  знаний, умений,  навыков)  и  производственной  практики  (применение  знаний,  умений, навыков).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Базовые учебные заведения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Донской государственный аграрный университет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и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Константиновский сельскохозяйственный техникум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6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05849" y="5786453"/>
            <a:ext cx="6859786" cy="42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НОЯБРЬ 2014 Г.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1600" cap="all" spc="50" dirty="0">
              <a:solidFill>
                <a:prstClr val="white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 flipV="1">
            <a:off x="1505849" y="4286257"/>
            <a:ext cx="6859786" cy="63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ГРУППА КОМПАНИЙ «СТЕПЬ»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2000" cap="all" spc="5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0" y="693738"/>
            <a:ext cx="8531488" cy="59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sp>
        <p:nvSpPr>
          <p:cNvPr id="1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4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05849" y="5786453"/>
            <a:ext cx="6859786" cy="42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НОЯБРЬ 2014 Г.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1600" cap="all" spc="50" dirty="0">
              <a:solidFill>
                <a:prstClr val="white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 flipV="1">
            <a:off x="1505849" y="4286257"/>
            <a:ext cx="6859786" cy="63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ГРУППА КОМПАНИЙ «СТЕПЬ»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2000" cap="all" spc="5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1" y="391803"/>
            <a:ext cx="8984610" cy="59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7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7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095" y="1022679"/>
            <a:ext cx="867097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b="1" dirty="0">
                <a:latin typeface="Times New Roman"/>
                <a:cs typeface="Times New Roman"/>
              </a:rPr>
              <a:t>П</a:t>
            </a:r>
            <a:r>
              <a:rPr lang="ru-RU" sz="2000" b="1" dirty="0" smtClean="0">
                <a:latin typeface="Times New Roman"/>
                <a:cs typeface="Times New Roman"/>
              </a:rPr>
              <a:t>роектирование фермы завершено, получена государственная экспертиза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>
                <a:latin typeface="Times New Roman"/>
                <a:cs typeface="Times New Roman"/>
              </a:rPr>
              <a:t>В настоящее время </a:t>
            </a:r>
            <a:r>
              <a:rPr lang="ru-RU" sz="2000" dirty="0" smtClean="0">
                <a:latin typeface="Times New Roman"/>
                <a:cs typeface="Times New Roman"/>
              </a:rPr>
              <a:t>завершается разработка проектно-сметной документации фермы.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Получен проект системы </a:t>
            </a:r>
            <a:r>
              <a:rPr lang="ru-RU" sz="2000" dirty="0">
                <a:latin typeface="Times New Roman"/>
                <a:cs typeface="Times New Roman"/>
              </a:rPr>
              <a:t>орошения на 208,6 </a:t>
            </a:r>
            <a:r>
              <a:rPr lang="ru-RU" sz="2000" dirty="0" smtClean="0">
                <a:latin typeface="Times New Roman"/>
                <a:cs typeface="Times New Roman"/>
              </a:rPr>
              <a:t>га с проектно-сметной документацией и государственной экологической экспертизой.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Разработан технологический регламент по использованию навоза в качестве органического удобрения.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Оформлено технологическое присоединение к электрическим сетям по проекту орошения. 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Прорабатываются другие инфраструктурные вопросы. 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64548" y="237660"/>
            <a:ext cx="9395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состояние реализации проекта инновационной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молочной фермы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9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0" y="1152308"/>
            <a:ext cx="9454725" cy="535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096" y="1316631"/>
            <a:ext cx="8269625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8888" defTabSz="433388">
              <a:lnSpc>
                <a:spcPct val="15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Срок </a:t>
            </a:r>
            <a:r>
              <a:rPr lang="ru-RU" sz="2000" b="1" dirty="0">
                <a:latin typeface="Times New Roman"/>
                <a:cs typeface="Times New Roman"/>
              </a:rPr>
              <a:t>реализации: </a:t>
            </a:r>
            <a:r>
              <a:rPr lang="ru-RU" sz="2000" b="1" dirty="0" smtClean="0">
                <a:latin typeface="Times New Roman"/>
                <a:cs typeface="Times New Roman"/>
              </a:rPr>
              <a:t>2019-2021 </a:t>
            </a:r>
            <a:r>
              <a:rPr lang="ru-RU" sz="2000" b="1" dirty="0">
                <a:latin typeface="Times New Roman"/>
                <a:cs typeface="Times New Roman"/>
              </a:rPr>
              <a:t>гг. </a:t>
            </a:r>
          </a:p>
          <a:p>
            <a:pPr marL="1258888" defTabSz="433388">
              <a:lnSpc>
                <a:spcPct val="15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Ввод в эксплуатацию: IV квартал </a:t>
            </a:r>
            <a:r>
              <a:rPr lang="ru-RU" sz="2000" b="1" dirty="0" smtClean="0">
                <a:latin typeface="Times New Roman"/>
                <a:cs typeface="Times New Roman"/>
              </a:rPr>
              <a:t>2020 </a:t>
            </a:r>
            <a:r>
              <a:rPr lang="ru-RU" sz="2000" b="1" dirty="0">
                <a:latin typeface="Times New Roman"/>
                <a:cs typeface="Times New Roman"/>
              </a:rPr>
              <a:t>г.,</a:t>
            </a:r>
          </a:p>
          <a:p>
            <a:pPr marL="1258888" defTabSz="433388">
              <a:lnSpc>
                <a:spcPct val="15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Выход на проектную мощность – </a:t>
            </a:r>
            <a:r>
              <a:rPr lang="ru-RU" sz="2000" b="1" dirty="0" smtClean="0">
                <a:latin typeface="Times New Roman"/>
                <a:cs typeface="Times New Roman"/>
              </a:rPr>
              <a:t>2021 </a:t>
            </a:r>
            <a:r>
              <a:rPr lang="ru-RU" sz="2000" b="1" dirty="0">
                <a:latin typeface="Times New Roman"/>
                <a:cs typeface="Times New Roman"/>
              </a:rPr>
              <a:t>г. </a:t>
            </a:r>
          </a:p>
          <a:p>
            <a:pPr marL="1258888" defTabSz="433388">
              <a:lnSpc>
                <a:spcPct val="150000"/>
              </a:lnSpc>
            </a:pP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объем </a:t>
            </a:r>
            <a:r>
              <a:rPr lang="ru-RU" sz="2000" b="1" dirty="0">
                <a:latin typeface="Times New Roman"/>
                <a:cs typeface="Times New Roman"/>
              </a:rPr>
              <a:t>производства молока более 4 000 т/</a:t>
            </a:r>
            <a:r>
              <a:rPr lang="ru-RU" sz="2000" b="1" dirty="0" smtClean="0">
                <a:latin typeface="Times New Roman"/>
                <a:cs typeface="Times New Roman"/>
              </a:rPr>
              <a:t>год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реализация молока 115 </a:t>
            </a:r>
            <a:r>
              <a:rPr lang="ru-RU" sz="2000" b="1" dirty="0" smtClean="0">
                <a:latin typeface="Times New Roman"/>
                <a:cs typeface="Times New Roman"/>
              </a:rPr>
              <a:t>млн. руб.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реализация мяса 10,5 млн</a:t>
            </a:r>
            <a:r>
              <a:rPr lang="ru-RU" sz="2000" b="1" dirty="0" smtClean="0">
                <a:latin typeface="Times New Roman"/>
                <a:cs typeface="Times New Roman"/>
              </a:rPr>
              <a:t>. руб</a:t>
            </a:r>
            <a:r>
              <a:rPr lang="ru-RU" sz="2000" b="1" dirty="0">
                <a:latin typeface="Times New Roman"/>
                <a:cs typeface="Times New Roman"/>
              </a:rPr>
              <a:t>.</a:t>
            </a: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услуги по подготовке кадров </a:t>
            </a:r>
            <a:r>
              <a:rPr lang="ru-RU" sz="2000" b="1" dirty="0" smtClean="0">
                <a:latin typeface="Times New Roman"/>
                <a:cs typeface="Times New Roman"/>
              </a:rPr>
              <a:t>10 млн. руб</a:t>
            </a:r>
            <a:r>
              <a:rPr lang="ru-RU" sz="2000" b="1" dirty="0">
                <a:latin typeface="Times New Roman"/>
                <a:cs typeface="Times New Roman"/>
              </a:rPr>
              <a:t>.</a:t>
            </a:r>
            <a:endParaRPr lang="en-US" sz="2000" b="1" dirty="0" smtClean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итого </a:t>
            </a:r>
            <a:r>
              <a:rPr lang="ru-RU" sz="2000" b="1" dirty="0">
                <a:latin typeface="Times New Roman"/>
                <a:cs typeface="Times New Roman"/>
              </a:rPr>
              <a:t>ежегодный объем выручки 155,5 </a:t>
            </a:r>
            <a:r>
              <a:rPr lang="ru-RU" sz="2000" b="1" dirty="0" smtClean="0">
                <a:latin typeface="Times New Roman"/>
                <a:cs typeface="Times New Roman"/>
              </a:rPr>
              <a:t>млн. </a:t>
            </a:r>
            <a:r>
              <a:rPr lang="ru-RU" sz="2000" b="1" dirty="0" err="1" smtClean="0">
                <a:latin typeface="Times New Roman"/>
                <a:cs typeface="Times New Roman"/>
              </a:rPr>
              <a:t>руб</a:t>
            </a:r>
            <a:r>
              <a:rPr lang="en-US" sz="2000" b="1" dirty="0" smtClean="0">
                <a:latin typeface="Times New Roman"/>
                <a:cs typeface="Times New Roman"/>
              </a:rPr>
              <a:t>.</a:t>
            </a: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размер </a:t>
            </a:r>
            <a:r>
              <a:rPr lang="ru-RU" sz="2000" b="1" dirty="0">
                <a:latin typeface="Times New Roman"/>
                <a:cs typeface="Times New Roman"/>
              </a:rPr>
              <a:t>чистой прибыли 40 </a:t>
            </a:r>
            <a:r>
              <a:rPr lang="ru-RU" sz="2000" b="1" dirty="0" smtClean="0">
                <a:latin typeface="Times New Roman"/>
                <a:cs typeface="Times New Roman"/>
              </a:rPr>
              <a:t>млн.руб. </a:t>
            </a:r>
            <a:r>
              <a:rPr lang="ru-RU" sz="2000" b="1" dirty="0">
                <a:latin typeface="Times New Roman"/>
                <a:cs typeface="Times New Roman"/>
              </a:rPr>
              <a:t>(2020 г</a:t>
            </a:r>
            <a:r>
              <a:rPr lang="ru-RU" sz="2000" b="1" dirty="0" smtClean="0">
                <a:latin typeface="Times New Roman"/>
                <a:cs typeface="Times New Roman"/>
              </a:rPr>
              <a:t>)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0175" y="96564"/>
            <a:ext cx="7797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параметры проекта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молочной фермы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42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64" y="713153"/>
            <a:ext cx="6255665" cy="6094837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86530" y="347948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06655" y="-26471"/>
            <a:ext cx="7797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 Ростовской области для размещения объектов молочной отрасли</a:t>
            </a:r>
            <a:endParaRPr lang="ru-RU" sz="22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6271844" y="2667001"/>
            <a:ext cx="1377463" cy="1339850"/>
          </a:xfrm>
          <a:prstGeom prst="wedgeEllipseCallout">
            <a:avLst>
              <a:gd name="adj1" fmla="val -200840"/>
              <a:gd name="adj2" fmla="val 694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Усть-Донецкий район </a:t>
            </a:r>
          </a:p>
          <a:p>
            <a:pPr algn="ctr"/>
            <a:r>
              <a:rPr lang="ru-RU" sz="1400" dirty="0" smtClean="0"/>
              <a:t>3 участка 150 га</a:t>
            </a:r>
            <a:endParaRPr lang="ru-RU" sz="1400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410182" y="2426715"/>
            <a:ext cx="1377463" cy="1339850"/>
          </a:xfrm>
          <a:prstGeom prst="wedgeEllipseCallout">
            <a:avLst>
              <a:gd name="adj1" fmla="val 117889"/>
              <a:gd name="adj2" fmla="val 1006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Неклиновский район </a:t>
            </a:r>
          </a:p>
          <a:p>
            <a:pPr algn="ctr"/>
            <a:r>
              <a:rPr lang="ru-RU" sz="1400" dirty="0"/>
              <a:t>4</a:t>
            </a:r>
            <a:r>
              <a:rPr lang="ru-RU" sz="1400" dirty="0" smtClean="0"/>
              <a:t> участка 340 га </a:t>
            </a:r>
            <a:endParaRPr lang="ru-RU" sz="1400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7791967" y="3396637"/>
            <a:ext cx="1377463" cy="1339850"/>
          </a:xfrm>
          <a:prstGeom prst="wedgeEllipseCallout">
            <a:avLst>
              <a:gd name="adj1" fmla="val -271119"/>
              <a:gd name="adj2" fmla="val 117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Константиновский район </a:t>
            </a:r>
          </a:p>
          <a:p>
            <a:pPr algn="ctr"/>
            <a:r>
              <a:rPr lang="ru-RU" sz="1400" dirty="0"/>
              <a:t>2</a:t>
            </a:r>
            <a:r>
              <a:rPr lang="ru-RU" sz="1400" dirty="0" smtClean="0"/>
              <a:t> участка  74 га </a:t>
            </a:r>
            <a:endParaRPr lang="ru-RU" sz="1400" dirty="0"/>
          </a:p>
        </p:txBody>
      </p:sp>
      <p:sp>
        <p:nvSpPr>
          <p:cNvPr id="17" name="Овальная выноска 16"/>
          <p:cNvSpPr/>
          <p:nvPr/>
        </p:nvSpPr>
        <p:spPr>
          <a:xfrm>
            <a:off x="1828398" y="2337300"/>
            <a:ext cx="1377463" cy="1339850"/>
          </a:xfrm>
          <a:prstGeom prst="wedgeEllipseCallout">
            <a:avLst>
              <a:gd name="adj1" fmla="val 98009"/>
              <a:gd name="adj2" fmla="val 1094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Новочеркасск</a:t>
            </a:r>
          </a:p>
          <a:p>
            <a:pPr algn="ctr"/>
            <a:r>
              <a:rPr lang="ru-RU" sz="1400" dirty="0"/>
              <a:t>у</a:t>
            </a:r>
            <a:r>
              <a:rPr lang="ru-RU" sz="1400" dirty="0" smtClean="0"/>
              <a:t>часток</a:t>
            </a:r>
          </a:p>
          <a:p>
            <a:pPr algn="ctr"/>
            <a:r>
              <a:rPr lang="ru-RU" sz="1400" dirty="0" smtClean="0"/>
              <a:t> 86 га</a:t>
            </a:r>
            <a:endParaRPr lang="ru-RU" sz="1400" dirty="0"/>
          </a:p>
        </p:txBody>
      </p:sp>
      <p:sp>
        <p:nvSpPr>
          <p:cNvPr id="18" name="Овальная выноска 17"/>
          <p:cNvSpPr/>
          <p:nvPr/>
        </p:nvSpPr>
        <p:spPr>
          <a:xfrm>
            <a:off x="314429" y="3849081"/>
            <a:ext cx="1377463" cy="1339850"/>
          </a:xfrm>
          <a:prstGeom prst="wedgeEllipseCallout">
            <a:avLst>
              <a:gd name="adj1" fmla="val 157628"/>
              <a:gd name="adj2" fmla="val 303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Азовский район </a:t>
            </a:r>
          </a:p>
          <a:p>
            <a:pPr algn="ctr"/>
            <a:r>
              <a:rPr lang="ru-RU" sz="1400" dirty="0" smtClean="0"/>
              <a:t>7 участков 42 га </a:t>
            </a:r>
            <a:endParaRPr lang="ru-RU" sz="1400" dirty="0"/>
          </a:p>
        </p:txBody>
      </p:sp>
      <p:sp>
        <p:nvSpPr>
          <p:cNvPr id="19" name="Овальная выноска 18"/>
          <p:cNvSpPr/>
          <p:nvPr/>
        </p:nvSpPr>
        <p:spPr>
          <a:xfrm>
            <a:off x="2312922" y="984992"/>
            <a:ext cx="1377463" cy="1339850"/>
          </a:xfrm>
          <a:prstGeom prst="wedgeEllipseCallout">
            <a:avLst>
              <a:gd name="adj1" fmla="val 69141"/>
              <a:gd name="adj2" fmla="val 1867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Октябрьский район </a:t>
            </a:r>
          </a:p>
          <a:p>
            <a:pPr algn="ctr"/>
            <a:r>
              <a:rPr lang="ru-RU" sz="1400" dirty="0" smtClean="0"/>
              <a:t>3 участка 236 га </a:t>
            </a:r>
            <a:endParaRPr lang="ru-RU" sz="1400" dirty="0"/>
          </a:p>
        </p:txBody>
      </p:sp>
      <p:pic>
        <p:nvPicPr>
          <p:cNvPr id="20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4872" y="1094819"/>
            <a:ext cx="8783274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endParaRPr lang="ru-RU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2800" b="1" i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Приглашаем к сотрудничеству!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г. Ростов-на-Дону, ул. Суворова, д.91, этаж 7    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www.rkr61.ru </a:t>
            </a:r>
          </a:p>
          <a:p>
            <a:pPr indent="450215"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e-mail: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Times New Roman"/>
                <a:ea typeface="Times New Roman"/>
              </a:rPr>
              <a:t>yuri.parshukov@yandex.ru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;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Times New Roman"/>
                <a:ea typeface="Times New Roman"/>
              </a:rPr>
              <a:t>kv_rkr@bk.ru</a:t>
            </a:r>
            <a:endParaRPr lang="en-US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+7(863) 250-97-40;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+7(863) 250-97-54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; +7(863) 250-97-46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50000"/>
              </a:lnSpc>
            </a:pPr>
            <a:endParaRPr lang="ru-RU" b="1" u="sng" dirty="0">
              <a:solidFill>
                <a:srgbClr val="1F497D"/>
              </a:solidFill>
              <a:latin typeface="Times New Roman"/>
              <a:ea typeface="Times New Roman"/>
            </a:endParaRP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89" y="4287711"/>
            <a:ext cx="3152474" cy="20851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1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710" y="2164819"/>
            <a:ext cx="8783274" cy="234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endParaRPr lang="ru-RU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36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СПАСИБО ЗА ВНИМАНИЕ! 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50000"/>
              </a:lnSpc>
            </a:pPr>
            <a:endParaRPr lang="ru-RU" b="1" u="sng" dirty="0">
              <a:solidFill>
                <a:srgbClr val="1F497D"/>
              </a:solidFill>
              <a:latin typeface="Times New Roman"/>
              <a:ea typeface="Times New Roman"/>
            </a:endParaRP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19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0" y="-82308"/>
            <a:ext cx="9906000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07168" y="624979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94" y="1305654"/>
            <a:ext cx="9564965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dirty="0"/>
              <a:t> </a:t>
            </a:r>
            <a:r>
              <a:rPr lang="ru-RU" sz="2000" b="1" dirty="0" smtClean="0">
                <a:latin typeface="Times New Roman"/>
                <a:cs typeface="Times New Roman"/>
              </a:rPr>
              <a:t>Обеспечение высоких темпов производства молока и его переработки в Ростовской области и других регионах;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эффективной реализации проектов, направленных на повышение конкурентоспособности участников кластера «Донские молочные продукты» и региональной экономики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Обеспечение эффективной методической, информационно-консультационной, научной и образовательной поддержки функционирования кластера на региональном и отраслевом уровнях;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Формирование эффективной системы взаимодействия между участниками кластера в научно-технической, образовательной и профессиональной сферах.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маркетингу продукции выпускаемой участниками кластера.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внедрению в кластере инновационных технологий.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Развитие сектора малых и средних предприятий</a:t>
            </a:r>
            <a:r>
              <a:rPr lang="ru-RU" sz="2000" dirty="0">
                <a:latin typeface="Times New Roman"/>
                <a:cs typeface="Times New Roman"/>
              </a:rPr>
              <a:t>.</a:t>
            </a:r>
            <a:endParaRPr lang="ru-RU" sz="2000" dirty="0" smtClean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375" y="246312"/>
            <a:ext cx="8850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стратегии развития 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Донские молочные продукты»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95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3375" y="-606"/>
            <a:ext cx="8850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Деятельность инновационного территориального кластера «Донские молочные продукты» в 2018 году осуществлялась согласно утвержденному плану мероприятий по реализации Концепции кластерного развития Ростовской области на 2015-2020 </a:t>
            </a:r>
            <a:r>
              <a:rPr lang="ru-RU" sz="2000" b="1" dirty="0" smtClean="0">
                <a:solidFill>
                  <a:schemeClr val="tx2"/>
                </a:solidFill>
              </a:rPr>
              <a:t>годы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459" y="1322832"/>
            <a:ext cx="9134947" cy="48968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 smtClean="0"/>
              <a:t>	</a:t>
            </a:r>
            <a:r>
              <a:rPr lang="ru-RU" sz="2000" b="1" dirty="0" smtClean="0"/>
              <a:t>Ежегодное </a:t>
            </a:r>
            <a:r>
              <a:rPr lang="ru-RU" sz="2000" b="1" dirty="0"/>
              <a:t>собрание участников кластера </a:t>
            </a:r>
            <a:r>
              <a:rPr lang="ru-RU" sz="2000" dirty="0"/>
              <a:t>«Донские молочные продукты» по итогам работы за 2017 год проведено 27 февраля 2018 года с составом более 70 участников (руководители и специалисты сельхозпредприятий и крестьянско-фермерских хозяйств, перерабатывающих предприятий и сельскохозяйственных снабженческо-сбытовых кооперативов). В рамках собрания проведен семинар «Производство и переработка молока» с приглашением специалистов отрасли молочного животноводства. </a:t>
            </a:r>
            <a:endParaRPr lang="ru-RU" sz="2000" dirty="0" smtClean="0"/>
          </a:p>
          <a:p>
            <a:pPr algn="just"/>
            <a:r>
              <a:rPr lang="ru-RU" sz="2000" dirty="0" smtClean="0"/>
              <a:t>	</a:t>
            </a:r>
            <a:r>
              <a:rPr lang="ru-RU" sz="2000" b="1" dirty="0" smtClean="0"/>
              <a:t>В </a:t>
            </a:r>
            <a:r>
              <a:rPr lang="ru-RU" sz="2000" b="1" dirty="0"/>
              <a:t>целях организации работы по вопросам государственной поддержки производителей молока </a:t>
            </a:r>
            <a:r>
              <a:rPr lang="ru-RU" sz="2000" dirty="0"/>
              <a:t>11 мая 2018 года в п. Целина Целинского района кластером совместно с министерством сельского хозяйства и продовольствия Ростовской области проведено совещание-семинар «О развитии молочного животноводства» с участием администраций муниципальных образований, руководителей сельхозпредприятий и глав крестьянских (фермерских) хозяйств. Аналогичное совещание-семинар «Современные технологии производства молока» проведено 31 мая 2018 года в х. Михайловка Красносулинского района.</a:t>
            </a:r>
          </a:p>
          <a:p>
            <a:pPr algn="just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90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3086" y="298765"/>
            <a:ext cx="9270748" cy="6071158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	В </a:t>
            </a:r>
            <a:r>
              <a:rPr lang="ru-RU" sz="2000" dirty="0">
                <a:solidFill>
                  <a:schemeClr val="bg1"/>
                </a:solidFill>
              </a:rPr>
              <a:t>течение 2018 года руководители и профильные сотрудники участников кластера «Донские молочные продукты» участвовали в выставках и рабочих совещаниях: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</a:rPr>
              <a:t> 	</a:t>
            </a:r>
            <a:r>
              <a:rPr lang="ru-RU" sz="2000" dirty="0" smtClean="0">
                <a:solidFill>
                  <a:schemeClr val="bg1"/>
                </a:solidFill>
              </a:rPr>
              <a:t>- </a:t>
            </a:r>
            <a:r>
              <a:rPr lang="ru-RU" sz="2000" dirty="0">
                <a:solidFill>
                  <a:schemeClr val="bg1"/>
                </a:solidFill>
              </a:rPr>
              <a:t>1 марта 2018 года в рамках выставки «Интерагромаш» проведено совещание «Отрасль животноводства» вызовы и возможности»;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</a:rPr>
              <a:t>	- 18 июля 2018 года проведено заседание рабочей группы </a:t>
            </a:r>
            <a:r>
              <a:rPr lang="ru-RU" sz="2000" dirty="0" smtClean="0">
                <a:solidFill>
                  <a:schemeClr val="bg1"/>
                </a:solidFill>
              </a:rPr>
              <a:t>Совета </a:t>
            </a:r>
            <a:r>
              <a:rPr lang="ru-RU" sz="2000" dirty="0">
                <a:solidFill>
                  <a:schemeClr val="bg1"/>
                </a:solidFill>
              </a:rPr>
              <a:t>по инвестициям при Губернаторе Ростовской области </a:t>
            </a:r>
            <a:r>
              <a:rPr lang="ru-RU" sz="2000" dirty="0" smtClean="0">
                <a:solidFill>
                  <a:schemeClr val="bg1"/>
                </a:solidFill>
              </a:rPr>
              <a:t>по рассмотрению </a:t>
            </a:r>
            <a:r>
              <a:rPr lang="ru-RU" sz="2000" dirty="0">
                <a:solidFill>
                  <a:schemeClr val="bg1"/>
                </a:solidFill>
              </a:rPr>
              <a:t>инвестиционного проекта по созданию молокоперерабатывающего  завода производительностью 100 </a:t>
            </a:r>
            <a:r>
              <a:rPr lang="ru-RU" sz="2000" dirty="0" smtClean="0">
                <a:solidFill>
                  <a:schemeClr val="bg1"/>
                </a:solidFill>
              </a:rPr>
              <a:t>т/сутки </a:t>
            </a:r>
            <a:r>
              <a:rPr lang="ru-RU" sz="2000" dirty="0">
                <a:solidFill>
                  <a:schemeClr val="bg1"/>
                </a:solidFill>
              </a:rPr>
              <a:t>с участием компании ООО «ПСК Город зодчих» (г. Москва).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</a:rPr>
              <a:t>	- 8 августа 2018 года проведено совещание с участием представителей минсельхозпрода РО и представителей фирмы Shanxi International Economic &amp; Technical Cooperation Co., Ltd (Китай) по вопросу строительства молочной фермы на 500 коров в Константиновском районе Ростовской области.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	- </a:t>
            </a:r>
            <a:r>
              <a:rPr lang="ru-RU" sz="2000" dirty="0">
                <a:solidFill>
                  <a:schemeClr val="bg1"/>
                </a:solidFill>
              </a:rPr>
              <a:t>с 10 по 13 октября 2018 года в 20-й Российской агропромышленной выставке «Золотая осень» (г. Москва);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	- </a:t>
            </a:r>
            <a:r>
              <a:rPr lang="ru-RU" sz="2000" dirty="0">
                <a:solidFill>
                  <a:schemeClr val="bg1"/>
                </a:solidFill>
              </a:rPr>
              <a:t>с 19 по 22 ноября в 26-й международной выставке «ЮгАгро» (г. Краснодар).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40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25511" y="262551"/>
            <a:ext cx="9162109" cy="149382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/>
              <a:t>	В </a:t>
            </a:r>
            <a:r>
              <a:rPr lang="ru-RU" sz="2000" dirty="0"/>
              <a:t>рамках участия в отраслевых российских и международных выставках, </a:t>
            </a:r>
            <a:r>
              <a:rPr lang="ru-RU" sz="2000" dirty="0" smtClean="0"/>
              <a:t>форумах</a:t>
            </a:r>
            <a:r>
              <a:rPr lang="ru-RU" sz="2000" dirty="0"/>
              <a:t>, конференциях, экспертных сессиях участники кластера «Донские молочные продукты» 7-8 июня 2018 года в п. Экспериментальный Зерноградского района приняли участие в выставке–демонстрации достижений агропромышленного комплекса Ростовской области - «Дне Донского Поля».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0" y="1711105"/>
            <a:ext cx="9162109" cy="459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8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460" y="280660"/>
            <a:ext cx="9101374" cy="180451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dirty="0" smtClean="0"/>
              <a:t>	</a:t>
            </a:r>
            <a:r>
              <a:rPr lang="ru-RU" sz="2200" dirty="0" smtClean="0"/>
              <a:t>В </a:t>
            </a:r>
            <a:r>
              <a:rPr lang="ru-RU" sz="2200" dirty="0"/>
              <a:t>интересах устойчивого опережающего развития региона </a:t>
            </a:r>
            <a:r>
              <a:rPr lang="ru-RU" sz="2200" dirty="0" smtClean="0"/>
              <a:t>20-21 </a:t>
            </a:r>
            <a:r>
              <a:rPr lang="ru-RU" sz="2200" dirty="0"/>
              <a:t>октября 2018 года кластер принял участие в стратегической сессии центра кластерного развития Ростовской области, а 14 декабря 2018 года – в Первой региональной Форсайт-сессии для кластеров Ростовской области, проводимых Единым региональным центром инновационного развития Ростовской области» (ныне </a:t>
            </a:r>
            <a:r>
              <a:rPr lang="ru-RU" sz="2200" dirty="0" smtClean="0"/>
              <a:t>АНО «Агентство </a:t>
            </a:r>
            <a:r>
              <a:rPr lang="ru-RU" sz="2200" dirty="0"/>
              <a:t>инноваций Ростовской </a:t>
            </a:r>
            <a:r>
              <a:rPr lang="ru-RU" sz="2200" dirty="0" smtClean="0"/>
              <a:t>области»). </a:t>
            </a:r>
            <a:endParaRPr lang="ru-RU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6" y="1928388"/>
            <a:ext cx="9008198" cy="485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33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-RCD\YandexDisk\Загрузки\14_g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59" y="1865959"/>
            <a:ext cx="3720754" cy="25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-RCD\YandexDisk\Загрузки\06_g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2" y="1865959"/>
            <a:ext cx="3895127" cy="257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57229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1192" y="-606"/>
            <a:ext cx="9219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 smtClean="0">
                <a:solidFill>
                  <a:schemeClr val="tx2"/>
                </a:solidFill>
              </a:rPr>
              <a:t>По </a:t>
            </a:r>
            <a:r>
              <a:rPr lang="ru-RU" sz="2000" dirty="0">
                <a:solidFill>
                  <a:schemeClr val="tx2"/>
                </a:solidFill>
              </a:rPr>
              <a:t>итогам рабочей поездки Губернатора Ростовской области В.Ю. Голубева в Семикаракорский район в октябре 2018 года, посещения и осмотра </a:t>
            </a:r>
            <a:r>
              <a:rPr lang="ru-RU" sz="2000" dirty="0" smtClean="0">
                <a:solidFill>
                  <a:schemeClr val="tx2"/>
                </a:solidFill>
              </a:rPr>
              <a:t>ОАО </a:t>
            </a:r>
            <a:r>
              <a:rPr lang="ru-RU" sz="2000" dirty="0">
                <a:solidFill>
                  <a:schemeClr val="tx2"/>
                </a:solidFill>
              </a:rPr>
              <a:t>Сыродельный завод «Семикаракорский» и нового молочного завода ООО «СЕМИМОЛ» кластеру дано поручение по созданию в Ростовской области двух сельскохозяйственных снабженческо-сбытовых кооперативов по производству молока. В настоящее время эта работа активно проводится.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6149" name="Picture 5" descr="C:\Users\User-RCD\YandexDisk\Загрузки\16_ag6i39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4" y="3607201"/>
            <a:ext cx="3759861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-RCD\YandexDisk\Загрузки\18_ad6i24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46" y="3586293"/>
            <a:ext cx="394731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5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8" y="1403287"/>
            <a:ext cx="9400170" cy="530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2718" y="-606"/>
            <a:ext cx="94544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Организованный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совместно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 министерством сельского хозяйства и продовольствия Ростовской области 27 ноября 2018 года в Конгресс-холле АО «РКР» 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руглый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стол участников кластера с экспертами Австрийского Агрокластера по вопросам презентации австрийских технологий и ноу-хау для молочного животноводства и переработки молока.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1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6384</TotalTime>
  <Words>1001</Words>
  <Application>Microsoft Office PowerPoint</Application>
  <PresentationFormat>Лист A4 (210x297 мм)</PresentationFormat>
  <Paragraphs>245</Paragraphs>
  <Slides>27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Путин провел встречу с директорами Агентства стратегических инициатив (АСИ)</dc:title>
  <dc:creator>oper200</dc:creator>
  <cp:lastModifiedBy>HP Inc.</cp:lastModifiedBy>
  <cp:revision>588</cp:revision>
  <cp:lastPrinted>2019-03-14T13:49:34Z</cp:lastPrinted>
  <dcterms:created xsi:type="dcterms:W3CDTF">2014-11-07T09:28:18Z</dcterms:created>
  <dcterms:modified xsi:type="dcterms:W3CDTF">2019-03-18T04:53:21Z</dcterms:modified>
</cp:coreProperties>
</file>