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17" r:id="rId2"/>
    <p:sldId id="333" r:id="rId3"/>
    <p:sldId id="332" r:id="rId4"/>
    <p:sldId id="335" r:id="rId5"/>
    <p:sldId id="336" r:id="rId6"/>
    <p:sldId id="337" r:id="rId7"/>
    <p:sldId id="339" r:id="rId8"/>
  </p:sldIdLst>
  <p:sldSz cx="9144000" cy="6858000" type="screen4x3"/>
  <p:notesSz cx="6797675" cy="9928225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574" autoAdjust="0"/>
  </p:normalViewPr>
  <p:slideViewPr>
    <p:cSldViewPr snapToGrid="0" snapToObjects="1">
      <p:cViewPr varScale="1">
        <p:scale>
          <a:sx n="84" d="100"/>
          <a:sy n="84" d="100"/>
        </p:scale>
        <p:origin x="58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4624" y="-10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42D4B7-B05F-49DE-B453-74E377DA725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7D1A8-5915-4078-B64C-EEE04C4C4F5E}">
      <dgm:prSet phldrT="[Текст]" custT="1"/>
      <dgm:spPr>
        <a:solidFill>
          <a:schemeClr val="tx2">
            <a:lumMod val="60000"/>
            <a:lumOff val="40000"/>
            <a:alpha val="95000"/>
          </a:schemeClr>
        </a:solidFill>
      </dgm:spPr>
      <dgm:t>
        <a:bodyPr/>
        <a:lstStyle/>
        <a:p>
          <a:pPr algn="l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территории водой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8EB5DB01-2F36-40EC-A46C-C753DB7CE893}" type="parTrans" cxnId="{E959E2F5-F883-4C38-BE7F-511372BD39F9}">
      <dgm:prSet/>
      <dgm:spPr/>
      <dgm:t>
        <a:bodyPr/>
        <a:lstStyle/>
        <a:p>
          <a:endParaRPr lang="ru-RU"/>
        </a:p>
      </dgm:t>
    </dgm:pt>
    <dgm:pt modelId="{AFCE8631-F387-4D21-BF03-4AE45C26140D}" type="sibTrans" cxnId="{E959E2F5-F883-4C38-BE7F-511372BD39F9}">
      <dgm:prSet/>
      <dgm:spPr/>
      <dgm:t>
        <a:bodyPr/>
        <a:lstStyle/>
        <a:p>
          <a:endParaRPr lang="ru-RU"/>
        </a:p>
      </dgm:t>
    </dgm:pt>
    <dgm:pt modelId="{FCE399DA-0AB5-4F95-8DA7-04BCDF7ADF6D}">
      <dgm:prSet phldrT="[Текст]" custT="1"/>
      <dgm:spPr>
        <a:solidFill>
          <a:schemeClr val="accent3">
            <a:lumMod val="75000"/>
            <a:alpha val="95000"/>
          </a:schemeClr>
        </a:solidFill>
      </dgm:spPr>
      <dgm:t>
        <a:bodyPr/>
        <a:lstStyle/>
        <a:p>
          <a:pPr algn="l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Обеспечение отрасли мясного животноводства кормами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FD714BD-7A3B-4012-B1C5-64ECA94E8F05}" type="parTrans" cxnId="{E56168FD-156A-41A4-8653-3148AC10951B}">
      <dgm:prSet/>
      <dgm:spPr/>
      <dgm:t>
        <a:bodyPr/>
        <a:lstStyle/>
        <a:p>
          <a:endParaRPr lang="ru-RU"/>
        </a:p>
      </dgm:t>
    </dgm:pt>
    <dgm:pt modelId="{9EC3F8E3-1BB4-410C-9895-BF066C5B171E}" type="sibTrans" cxnId="{E56168FD-156A-41A4-8653-3148AC10951B}">
      <dgm:prSet/>
      <dgm:spPr/>
      <dgm:t>
        <a:bodyPr/>
        <a:lstStyle/>
        <a:p>
          <a:endParaRPr lang="ru-RU"/>
        </a:p>
      </dgm:t>
    </dgm:pt>
    <dgm:pt modelId="{26595811-13DC-4206-9F82-BC5C2FD66F7C}">
      <dgm:prSet custT="1"/>
      <dgm:spPr>
        <a:solidFill>
          <a:schemeClr val="tx2">
            <a:lumMod val="20000"/>
            <a:lumOff val="80000"/>
            <a:alpha val="75000"/>
          </a:schemeClr>
        </a:solidFill>
      </dgm:spPr>
      <dgm:t>
        <a:bodyPr lIns="108000" tIns="540000" rIns="108000" bIns="108000"/>
        <a:lstStyle/>
        <a:p>
          <a:pPr marL="0"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восстановление и улучшение системы орошения полей, создание прудов с выстеленным дном для накопления воды, бурение скважин для удовлетворения бытовых и технических потребностей населения и производства,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залужение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пастбищ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95BA13C-19D8-47EA-9662-19311600C657}" type="parTrans" cxnId="{96C9B5A5-5483-4C29-87A5-A8C8949A81C8}">
      <dgm:prSet/>
      <dgm:spPr/>
      <dgm:t>
        <a:bodyPr/>
        <a:lstStyle/>
        <a:p>
          <a:endParaRPr lang="ru-RU"/>
        </a:p>
      </dgm:t>
    </dgm:pt>
    <dgm:pt modelId="{EE7B0777-C732-4B3B-8A93-DA3198D8F078}" type="sibTrans" cxnId="{96C9B5A5-5483-4C29-87A5-A8C8949A81C8}">
      <dgm:prSet/>
      <dgm:spPr/>
      <dgm:t>
        <a:bodyPr/>
        <a:lstStyle/>
        <a:p>
          <a:endParaRPr lang="ru-RU"/>
        </a:p>
      </dgm:t>
    </dgm:pt>
    <dgm:pt modelId="{9EF6A064-512E-4DB9-A6C6-54AB6620C3FE}">
      <dgm:prSet custT="1"/>
      <dgm:spPr>
        <a:solidFill>
          <a:schemeClr val="accent3">
            <a:lumMod val="20000"/>
            <a:lumOff val="80000"/>
            <a:alpha val="75000"/>
          </a:schemeClr>
        </a:solidFill>
      </dgm:spPr>
      <dgm:t>
        <a:bodyPr lIns="108000" tIns="360000" rIns="108000" bIns="108000"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1)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развитие растениеводства: внедрение кормовых засухоустойчивых культур, развитие селекции, семеноводства, создание культурных пастбищ;                    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2)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производство кормов для всех видов сельскохозяйственных животных, птицы и рыбы.</a:t>
          </a:r>
          <a:endParaRPr lang="ru-RU" sz="1800" dirty="0"/>
        </a:p>
      </dgm:t>
    </dgm:pt>
    <dgm:pt modelId="{46FA3C5E-4A7A-497F-94E6-C831C35760CD}" type="parTrans" cxnId="{2D85E578-36F1-4C8B-9388-9291B03DFEF2}">
      <dgm:prSet/>
      <dgm:spPr/>
      <dgm:t>
        <a:bodyPr/>
        <a:lstStyle/>
        <a:p>
          <a:endParaRPr lang="ru-RU"/>
        </a:p>
      </dgm:t>
    </dgm:pt>
    <dgm:pt modelId="{84178068-CDA4-47FB-AF98-E8B4F390710E}" type="sibTrans" cxnId="{2D85E578-36F1-4C8B-9388-9291B03DFEF2}">
      <dgm:prSet/>
      <dgm:spPr/>
      <dgm:t>
        <a:bodyPr/>
        <a:lstStyle/>
        <a:p>
          <a:endParaRPr lang="ru-RU"/>
        </a:p>
      </dgm:t>
    </dgm:pt>
    <dgm:pt modelId="{6FAA5C09-57C9-4E6D-9E72-47D6E01F67A1}">
      <dgm:prSet custT="1"/>
      <dgm:spPr>
        <a:solidFill>
          <a:schemeClr val="accent3">
            <a:lumMod val="20000"/>
            <a:lumOff val="80000"/>
            <a:alpha val="75000"/>
          </a:schemeClr>
        </a:solidFill>
      </dgm:spPr>
      <dgm:t>
        <a:bodyPr lIns="108000" tIns="360000" rIns="108000" bIns="108000"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Объекты: 1)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лаборатории растениеводства в условиях аридного (засушливого) земледелия;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2) 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лаборатории по разработке кормов; завод по производству триптофана и </a:t>
          </a:r>
          <a:r>
            <a:rPr lang="ru-RU" sz="1800" b="0" dirty="0" err="1" smtClean="0">
              <a:latin typeface="Times New Roman" pitchFamily="18" charset="0"/>
              <a:cs typeface="Times New Roman" pitchFamily="18" charset="0"/>
            </a:rPr>
            <a:t>треонина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; завод по производству травяной муки; завод по производству </a:t>
          </a:r>
          <a:r>
            <a:rPr lang="ru-RU" sz="1800" b="0" dirty="0" err="1" smtClean="0">
              <a:latin typeface="Times New Roman" pitchFamily="18" charset="0"/>
              <a:cs typeface="Times New Roman" pitchFamily="18" charset="0"/>
            </a:rPr>
            <a:t>безглютеновой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 муки из зерна сорго; комбикормовый завод;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3)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 лаборатория инновационных биотехнологий. </a:t>
          </a:r>
          <a:endParaRPr lang="ru-RU" sz="1800" b="0" dirty="0">
            <a:latin typeface="Times New Roman" pitchFamily="18" charset="0"/>
            <a:cs typeface="Times New Roman" pitchFamily="18" charset="0"/>
          </a:endParaRPr>
        </a:p>
      </dgm:t>
    </dgm:pt>
    <dgm:pt modelId="{27032876-4976-4F7A-BD45-D6A9A69CB11B}" type="parTrans" cxnId="{DDB21319-D0D4-4421-8F4F-36C759C3A422}">
      <dgm:prSet/>
      <dgm:spPr/>
      <dgm:t>
        <a:bodyPr/>
        <a:lstStyle/>
        <a:p>
          <a:endParaRPr lang="ru-RU"/>
        </a:p>
      </dgm:t>
    </dgm:pt>
    <dgm:pt modelId="{C51896F9-8EF7-4768-99FD-2C5101D002DE}" type="sibTrans" cxnId="{DDB21319-D0D4-4421-8F4F-36C759C3A422}">
      <dgm:prSet/>
      <dgm:spPr/>
      <dgm:t>
        <a:bodyPr/>
        <a:lstStyle/>
        <a:p>
          <a:endParaRPr lang="ru-RU"/>
        </a:p>
      </dgm:t>
    </dgm:pt>
    <dgm:pt modelId="{71F20081-4E8F-440F-8E74-9C1DF2213F24}" type="pres">
      <dgm:prSet presAssocID="{4C42D4B7-B05F-49DE-B453-74E377DA725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9F352-BEDA-4210-853D-512D981D3853}" type="pres">
      <dgm:prSet presAssocID="{F1B7D1A8-5915-4078-B64C-EEE04C4C4F5E}" presName="parentLin" presStyleCnt="0"/>
      <dgm:spPr/>
    </dgm:pt>
    <dgm:pt modelId="{5B700F7D-6B67-4AFE-85B7-A7B2060721D6}" type="pres">
      <dgm:prSet presAssocID="{F1B7D1A8-5915-4078-B64C-EEE04C4C4F5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038BA9E0-1F6E-40A9-8D2C-F9F6BFDFA487}" type="pres">
      <dgm:prSet presAssocID="{F1B7D1A8-5915-4078-B64C-EEE04C4C4F5E}" presName="parentText" presStyleLbl="node1" presStyleIdx="0" presStyleCnt="2" custScaleX="114992" custScaleY="32228" custLinFactNeighborX="-57966" custLinFactNeighborY="-596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3F92D-F1D1-4E94-8208-285E697A6FEF}" type="pres">
      <dgm:prSet presAssocID="{F1B7D1A8-5915-4078-B64C-EEE04C4C4F5E}" presName="negativeSpace" presStyleCnt="0"/>
      <dgm:spPr/>
    </dgm:pt>
    <dgm:pt modelId="{893C2753-23BE-4DF5-A90B-1B49FDE60CAE}" type="pres">
      <dgm:prSet presAssocID="{F1B7D1A8-5915-4078-B64C-EEE04C4C4F5E}" presName="childText" presStyleLbl="conFgAcc1" presStyleIdx="0" presStyleCnt="2" custScaleY="82577" custLinFactY="-91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28F33-2AE1-45E2-B2A2-B9438A9CDA7D}" type="pres">
      <dgm:prSet presAssocID="{AFCE8631-F387-4D21-BF03-4AE45C26140D}" presName="spaceBetweenRectangles" presStyleCnt="0"/>
      <dgm:spPr/>
    </dgm:pt>
    <dgm:pt modelId="{ABC3908A-EDAC-420B-8075-5C05BC0B9606}" type="pres">
      <dgm:prSet presAssocID="{FCE399DA-0AB5-4F95-8DA7-04BCDF7ADF6D}" presName="parentLin" presStyleCnt="0"/>
      <dgm:spPr/>
    </dgm:pt>
    <dgm:pt modelId="{D39AC07C-4864-46CB-8F5C-9E6F68E3D8CE}" type="pres">
      <dgm:prSet presAssocID="{FCE399DA-0AB5-4F95-8DA7-04BCDF7ADF6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85C2F9D-3C26-4A23-B0E0-10F77F027C2C}" type="pres">
      <dgm:prSet presAssocID="{FCE399DA-0AB5-4F95-8DA7-04BCDF7ADF6D}" presName="parentText" presStyleLbl="node1" presStyleIdx="1" presStyleCnt="2" custScaleX="114992" custScaleY="32381" custLinFactNeighborX="-57966" custLinFactNeighborY="-33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933A3-7F23-4A0E-B837-659ED990353E}" type="pres">
      <dgm:prSet presAssocID="{FCE399DA-0AB5-4F95-8DA7-04BCDF7ADF6D}" presName="negativeSpace" presStyleCnt="0"/>
      <dgm:spPr/>
    </dgm:pt>
    <dgm:pt modelId="{E74D15ED-4C34-47D1-860C-9CF82BA85EE1}" type="pres">
      <dgm:prSet presAssocID="{FCE399DA-0AB5-4F95-8DA7-04BCDF7ADF6D}" presName="childText" presStyleLbl="conFgAcc1" presStyleIdx="1" presStyleCnt="2" custScaleY="102106" custLinFactNeighborY="4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59E2F5-F883-4C38-BE7F-511372BD39F9}" srcId="{4C42D4B7-B05F-49DE-B453-74E377DA7258}" destId="{F1B7D1A8-5915-4078-B64C-EEE04C4C4F5E}" srcOrd="0" destOrd="0" parTransId="{8EB5DB01-2F36-40EC-A46C-C753DB7CE893}" sibTransId="{AFCE8631-F387-4D21-BF03-4AE45C26140D}"/>
    <dgm:cxn modelId="{2D85E578-36F1-4C8B-9388-9291B03DFEF2}" srcId="{FCE399DA-0AB5-4F95-8DA7-04BCDF7ADF6D}" destId="{9EF6A064-512E-4DB9-A6C6-54AB6620C3FE}" srcOrd="0" destOrd="0" parTransId="{46FA3C5E-4A7A-497F-94E6-C831C35760CD}" sibTransId="{84178068-CDA4-47FB-AF98-E8B4F390710E}"/>
    <dgm:cxn modelId="{DDB21319-D0D4-4421-8F4F-36C759C3A422}" srcId="{FCE399DA-0AB5-4F95-8DA7-04BCDF7ADF6D}" destId="{6FAA5C09-57C9-4E6D-9E72-47D6E01F67A1}" srcOrd="1" destOrd="0" parTransId="{27032876-4976-4F7A-BD45-D6A9A69CB11B}" sibTransId="{C51896F9-8EF7-4768-99FD-2C5101D002DE}"/>
    <dgm:cxn modelId="{BE581187-23A5-4C85-85EA-F8D49AE351DC}" type="presOf" srcId="{F1B7D1A8-5915-4078-B64C-EEE04C4C4F5E}" destId="{5B700F7D-6B67-4AFE-85B7-A7B2060721D6}" srcOrd="0" destOrd="0" presId="urn:microsoft.com/office/officeart/2005/8/layout/list1"/>
    <dgm:cxn modelId="{96C9B5A5-5483-4C29-87A5-A8C8949A81C8}" srcId="{F1B7D1A8-5915-4078-B64C-EEE04C4C4F5E}" destId="{26595811-13DC-4206-9F82-BC5C2FD66F7C}" srcOrd="0" destOrd="0" parTransId="{295BA13C-19D8-47EA-9662-19311600C657}" sibTransId="{EE7B0777-C732-4B3B-8A93-DA3198D8F078}"/>
    <dgm:cxn modelId="{3A6D45E2-5BEE-459F-B38C-18068E024AF1}" type="presOf" srcId="{F1B7D1A8-5915-4078-B64C-EEE04C4C4F5E}" destId="{038BA9E0-1F6E-40A9-8D2C-F9F6BFDFA487}" srcOrd="1" destOrd="0" presId="urn:microsoft.com/office/officeart/2005/8/layout/list1"/>
    <dgm:cxn modelId="{E56168FD-156A-41A4-8653-3148AC10951B}" srcId="{4C42D4B7-B05F-49DE-B453-74E377DA7258}" destId="{FCE399DA-0AB5-4F95-8DA7-04BCDF7ADF6D}" srcOrd="1" destOrd="0" parTransId="{6FD714BD-7A3B-4012-B1C5-64ECA94E8F05}" sibTransId="{9EC3F8E3-1BB4-410C-9895-BF066C5B171E}"/>
    <dgm:cxn modelId="{373BB650-0DD1-4DF6-B898-2C6A1E6D5552}" type="presOf" srcId="{26595811-13DC-4206-9F82-BC5C2FD66F7C}" destId="{893C2753-23BE-4DF5-A90B-1B49FDE60CAE}" srcOrd="0" destOrd="0" presId="urn:microsoft.com/office/officeart/2005/8/layout/list1"/>
    <dgm:cxn modelId="{FB5EB127-EFF4-4D22-95B2-97BEEA1EA656}" type="presOf" srcId="{6FAA5C09-57C9-4E6D-9E72-47D6E01F67A1}" destId="{E74D15ED-4C34-47D1-860C-9CF82BA85EE1}" srcOrd="0" destOrd="1" presId="urn:microsoft.com/office/officeart/2005/8/layout/list1"/>
    <dgm:cxn modelId="{740A43EF-E604-48FC-8CD3-780DAF23EB42}" type="presOf" srcId="{FCE399DA-0AB5-4F95-8DA7-04BCDF7ADF6D}" destId="{D85C2F9D-3C26-4A23-B0E0-10F77F027C2C}" srcOrd="1" destOrd="0" presId="urn:microsoft.com/office/officeart/2005/8/layout/list1"/>
    <dgm:cxn modelId="{FF718F67-03BC-4CBE-B1FF-C5027AA6359C}" type="presOf" srcId="{4C42D4B7-B05F-49DE-B453-74E377DA7258}" destId="{71F20081-4E8F-440F-8E74-9C1DF2213F24}" srcOrd="0" destOrd="0" presId="urn:microsoft.com/office/officeart/2005/8/layout/list1"/>
    <dgm:cxn modelId="{FF36C3E5-F7A6-4DC4-957D-603F0A96A5B0}" type="presOf" srcId="{FCE399DA-0AB5-4F95-8DA7-04BCDF7ADF6D}" destId="{D39AC07C-4864-46CB-8F5C-9E6F68E3D8CE}" srcOrd="0" destOrd="0" presId="urn:microsoft.com/office/officeart/2005/8/layout/list1"/>
    <dgm:cxn modelId="{3813645E-45BA-4388-9146-6590B2C1986E}" type="presOf" srcId="{9EF6A064-512E-4DB9-A6C6-54AB6620C3FE}" destId="{E74D15ED-4C34-47D1-860C-9CF82BA85EE1}" srcOrd="0" destOrd="0" presId="urn:microsoft.com/office/officeart/2005/8/layout/list1"/>
    <dgm:cxn modelId="{B1C048DE-5230-4D0B-B524-77FA6978EB8B}" type="presParOf" srcId="{71F20081-4E8F-440F-8E74-9C1DF2213F24}" destId="{1BD9F352-BEDA-4210-853D-512D981D3853}" srcOrd="0" destOrd="0" presId="urn:microsoft.com/office/officeart/2005/8/layout/list1"/>
    <dgm:cxn modelId="{F8D3A111-9B3B-4948-99FA-FB3EEB79A446}" type="presParOf" srcId="{1BD9F352-BEDA-4210-853D-512D981D3853}" destId="{5B700F7D-6B67-4AFE-85B7-A7B2060721D6}" srcOrd="0" destOrd="0" presId="urn:microsoft.com/office/officeart/2005/8/layout/list1"/>
    <dgm:cxn modelId="{576972DD-8AE2-42DC-A616-9821DD4FD447}" type="presParOf" srcId="{1BD9F352-BEDA-4210-853D-512D981D3853}" destId="{038BA9E0-1F6E-40A9-8D2C-F9F6BFDFA487}" srcOrd="1" destOrd="0" presId="urn:microsoft.com/office/officeart/2005/8/layout/list1"/>
    <dgm:cxn modelId="{B81EE44F-A3BB-4C27-9F5A-8C421AA5B4DA}" type="presParOf" srcId="{71F20081-4E8F-440F-8E74-9C1DF2213F24}" destId="{D9C3F92D-F1D1-4E94-8208-285E697A6FEF}" srcOrd="1" destOrd="0" presId="urn:microsoft.com/office/officeart/2005/8/layout/list1"/>
    <dgm:cxn modelId="{CCB6078F-F866-444F-BBBF-B3374BE02FC2}" type="presParOf" srcId="{71F20081-4E8F-440F-8E74-9C1DF2213F24}" destId="{893C2753-23BE-4DF5-A90B-1B49FDE60CAE}" srcOrd="2" destOrd="0" presId="urn:microsoft.com/office/officeart/2005/8/layout/list1"/>
    <dgm:cxn modelId="{0FE0C827-448B-424F-8E6E-A123156A5FBB}" type="presParOf" srcId="{71F20081-4E8F-440F-8E74-9C1DF2213F24}" destId="{91C28F33-2AE1-45E2-B2A2-B9438A9CDA7D}" srcOrd="3" destOrd="0" presId="urn:microsoft.com/office/officeart/2005/8/layout/list1"/>
    <dgm:cxn modelId="{FB7DCEFA-097A-4850-8092-97E03EF67A8A}" type="presParOf" srcId="{71F20081-4E8F-440F-8E74-9C1DF2213F24}" destId="{ABC3908A-EDAC-420B-8075-5C05BC0B9606}" srcOrd="4" destOrd="0" presId="urn:microsoft.com/office/officeart/2005/8/layout/list1"/>
    <dgm:cxn modelId="{5130EDF2-75B7-48D1-AFD0-BEB149F240A3}" type="presParOf" srcId="{ABC3908A-EDAC-420B-8075-5C05BC0B9606}" destId="{D39AC07C-4864-46CB-8F5C-9E6F68E3D8CE}" srcOrd="0" destOrd="0" presId="urn:microsoft.com/office/officeart/2005/8/layout/list1"/>
    <dgm:cxn modelId="{35603209-C3F4-4651-9DE9-5986B8B0F6F1}" type="presParOf" srcId="{ABC3908A-EDAC-420B-8075-5C05BC0B9606}" destId="{D85C2F9D-3C26-4A23-B0E0-10F77F027C2C}" srcOrd="1" destOrd="0" presId="urn:microsoft.com/office/officeart/2005/8/layout/list1"/>
    <dgm:cxn modelId="{D745DB5F-B2AD-4F73-970D-FDFED8A33359}" type="presParOf" srcId="{71F20081-4E8F-440F-8E74-9C1DF2213F24}" destId="{59F933A3-7F23-4A0E-B837-659ED990353E}" srcOrd="5" destOrd="0" presId="urn:microsoft.com/office/officeart/2005/8/layout/list1"/>
    <dgm:cxn modelId="{89DF46E0-A508-42BA-A18A-B997E8DD5313}" type="presParOf" srcId="{71F20081-4E8F-440F-8E74-9C1DF2213F24}" destId="{E74D15ED-4C34-47D1-860C-9CF82BA85E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42D4B7-B05F-49DE-B453-74E377DA725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7D1A8-5915-4078-B64C-EEE04C4C4F5E}">
      <dgm:prSet phldrT="[Текст]" custT="1"/>
      <dgm:spPr>
        <a:solidFill>
          <a:schemeClr val="accent4">
            <a:lumMod val="75000"/>
            <a:alpha val="95000"/>
          </a:schemeClr>
        </a:solidFill>
      </dgm:spPr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Обеспечение воспроизводства и эффективного выращивания животных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8EB5DB01-2F36-40EC-A46C-C753DB7CE893}" type="parTrans" cxnId="{E959E2F5-F883-4C38-BE7F-511372BD39F9}">
      <dgm:prSet/>
      <dgm:spPr/>
      <dgm:t>
        <a:bodyPr/>
        <a:lstStyle/>
        <a:p>
          <a:endParaRPr lang="ru-RU"/>
        </a:p>
      </dgm:t>
    </dgm:pt>
    <dgm:pt modelId="{AFCE8631-F387-4D21-BF03-4AE45C26140D}" type="sibTrans" cxnId="{E959E2F5-F883-4C38-BE7F-511372BD39F9}">
      <dgm:prSet/>
      <dgm:spPr/>
      <dgm:t>
        <a:bodyPr/>
        <a:lstStyle/>
        <a:p>
          <a:endParaRPr lang="ru-RU"/>
        </a:p>
      </dgm:t>
    </dgm:pt>
    <dgm:pt modelId="{FCE399DA-0AB5-4F95-8DA7-04BCDF7ADF6D}">
      <dgm:prSet phldrT="[Текст]" custT="1"/>
      <dgm:spPr>
        <a:solidFill>
          <a:schemeClr val="accent2">
            <a:lumMod val="75000"/>
            <a:alpha val="95000"/>
          </a:schemeClr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Организация переработки продукции мясного животноводства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FD714BD-7A3B-4012-B1C5-64ECA94E8F05}" type="parTrans" cxnId="{E56168FD-156A-41A4-8653-3148AC10951B}">
      <dgm:prSet/>
      <dgm:spPr/>
      <dgm:t>
        <a:bodyPr/>
        <a:lstStyle/>
        <a:p>
          <a:endParaRPr lang="ru-RU"/>
        </a:p>
      </dgm:t>
    </dgm:pt>
    <dgm:pt modelId="{9EC3F8E3-1BB4-410C-9895-BF066C5B171E}" type="sibTrans" cxnId="{E56168FD-156A-41A4-8653-3148AC10951B}">
      <dgm:prSet/>
      <dgm:spPr/>
      <dgm:t>
        <a:bodyPr/>
        <a:lstStyle/>
        <a:p>
          <a:endParaRPr lang="ru-RU"/>
        </a:p>
      </dgm:t>
    </dgm:pt>
    <dgm:pt modelId="{26595811-13DC-4206-9F82-BC5C2FD66F7C}">
      <dgm:prSet custT="1"/>
      <dgm:spPr>
        <a:solidFill>
          <a:schemeClr val="accent4">
            <a:lumMod val="20000"/>
            <a:lumOff val="80000"/>
            <a:alpha val="65000"/>
          </a:schemeClr>
        </a:solidFill>
      </dgm:spPr>
      <dgm:t>
        <a:bodyPr lIns="108000" tIns="360000" rIns="108000" bIns="108000"/>
        <a:lstStyle/>
        <a:p>
          <a:pPr marL="0"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селекция пород животных, организация звероферм.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95BA13C-19D8-47EA-9662-19311600C657}" type="parTrans" cxnId="{96C9B5A5-5483-4C29-87A5-A8C8949A81C8}">
      <dgm:prSet/>
      <dgm:spPr/>
      <dgm:t>
        <a:bodyPr/>
        <a:lstStyle/>
        <a:p>
          <a:endParaRPr lang="ru-RU"/>
        </a:p>
      </dgm:t>
    </dgm:pt>
    <dgm:pt modelId="{EE7B0777-C732-4B3B-8A93-DA3198D8F078}" type="sibTrans" cxnId="{96C9B5A5-5483-4C29-87A5-A8C8949A81C8}">
      <dgm:prSet/>
      <dgm:spPr/>
      <dgm:t>
        <a:bodyPr/>
        <a:lstStyle/>
        <a:p>
          <a:endParaRPr lang="ru-RU"/>
        </a:p>
      </dgm:t>
    </dgm:pt>
    <dgm:pt modelId="{9EF6A064-512E-4DB9-A6C6-54AB6620C3FE}">
      <dgm:prSet custT="1"/>
      <dgm:spPr>
        <a:solidFill>
          <a:schemeClr val="accent2">
            <a:lumMod val="20000"/>
            <a:lumOff val="80000"/>
            <a:alpha val="65000"/>
          </a:schemeClr>
        </a:solidFill>
      </dgm:spPr>
      <dgm:t>
        <a:bodyPr lIns="108000" tIns="360000" rIns="108000" bIns="108000"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Организация забоя животных, разделки, расфасовки мясной продукции на территории каждого района, организация сбора и переработки сопутствующей продукции (шкуры, шерсть, и т.д.)</a:t>
          </a:r>
          <a:endParaRPr lang="ru-RU" sz="1800" b="0" dirty="0"/>
        </a:p>
      </dgm:t>
    </dgm:pt>
    <dgm:pt modelId="{46FA3C5E-4A7A-497F-94E6-C831C35760CD}" type="parTrans" cxnId="{2D85E578-36F1-4C8B-9388-9291B03DFEF2}">
      <dgm:prSet/>
      <dgm:spPr/>
      <dgm:t>
        <a:bodyPr/>
        <a:lstStyle/>
        <a:p>
          <a:endParaRPr lang="ru-RU"/>
        </a:p>
      </dgm:t>
    </dgm:pt>
    <dgm:pt modelId="{84178068-CDA4-47FB-AF98-E8B4F390710E}" type="sibTrans" cxnId="{2D85E578-36F1-4C8B-9388-9291B03DFEF2}">
      <dgm:prSet/>
      <dgm:spPr/>
      <dgm:t>
        <a:bodyPr/>
        <a:lstStyle/>
        <a:p>
          <a:endParaRPr lang="ru-RU"/>
        </a:p>
      </dgm:t>
    </dgm:pt>
    <dgm:pt modelId="{6FAA5C09-57C9-4E6D-9E72-47D6E01F67A1}">
      <dgm:prSet custT="1"/>
      <dgm:spPr>
        <a:solidFill>
          <a:schemeClr val="accent2">
            <a:lumMod val="20000"/>
            <a:lumOff val="80000"/>
            <a:alpha val="65000"/>
          </a:schemeClr>
        </a:solidFill>
      </dgm:spPr>
      <dgm:t>
        <a:bodyPr lIns="108000" tIns="360000" rIns="108000" bIns="108000"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Объекты: 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комплексы по забою, разделке, расфасовке мясной продукции; внедрение передвижных мобильных пунктов по забою КРС; создание пунктов по заготовке, подработке и отправке шкур и шерсти животных, пера птицы; строительство комбинатов по производству готовой мясной продукции</a:t>
          </a:r>
          <a:endParaRPr lang="ru-RU" sz="1800" b="0" dirty="0">
            <a:latin typeface="Times New Roman" pitchFamily="18" charset="0"/>
            <a:cs typeface="Times New Roman" pitchFamily="18" charset="0"/>
          </a:endParaRPr>
        </a:p>
      </dgm:t>
    </dgm:pt>
    <dgm:pt modelId="{27032876-4976-4F7A-BD45-D6A9A69CB11B}" type="parTrans" cxnId="{DDB21319-D0D4-4421-8F4F-36C759C3A422}">
      <dgm:prSet/>
      <dgm:spPr/>
      <dgm:t>
        <a:bodyPr/>
        <a:lstStyle/>
        <a:p>
          <a:endParaRPr lang="ru-RU"/>
        </a:p>
      </dgm:t>
    </dgm:pt>
    <dgm:pt modelId="{C51896F9-8EF7-4768-99FD-2C5101D002DE}" type="sibTrans" cxnId="{DDB21319-D0D4-4421-8F4F-36C759C3A422}">
      <dgm:prSet/>
      <dgm:spPr/>
      <dgm:t>
        <a:bodyPr/>
        <a:lstStyle/>
        <a:p>
          <a:endParaRPr lang="ru-RU"/>
        </a:p>
      </dgm:t>
    </dgm:pt>
    <dgm:pt modelId="{CC7BC83A-4276-430A-90D2-B3AF42F23A2F}">
      <dgm:prSet custT="1"/>
      <dgm:spPr>
        <a:solidFill>
          <a:schemeClr val="accent4">
            <a:lumMod val="20000"/>
            <a:lumOff val="80000"/>
            <a:alpha val="65000"/>
          </a:schemeClr>
        </a:solidFill>
      </dgm:spPr>
      <dgm:t>
        <a:bodyPr lIns="108000" tIns="360000" rIns="108000" bIns="108000"/>
        <a:lstStyle/>
        <a:p>
          <a:pPr marL="0"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Объекты: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0" dirty="0" err="1" smtClean="0">
              <a:latin typeface="Times New Roman" pitchFamily="18" charset="0"/>
              <a:cs typeface="Times New Roman" pitchFamily="18" charset="0"/>
            </a:rPr>
            <a:t>селекционно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-генетические центры, </a:t>
          </a:r>
          <a:r>
            <a:rPr lang="ru-RU" sz="1800" b="0" dirty="0" err="1" smtClean="0">
              <a:latin typeface="Times New Roman" pitchFamily="18" charset="0"/>
              <a:cs typeface="Times New Roman" pitchFamily="18" charset="0"/>
            </a:rPr>
            <a:t>племрепродукторы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800" b="0" dirty="0" err="1" smtClean="0">
              <a:latin typeface="Times New Roman" pitchFamily="18" charset="0"/>
              <a:cs typeface="Times New Roman" pitchFamily="18" charset="0"/>
            </a:rPr>
            <a:t>племзаводы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. Для повышения эффективности отрасли мясного животноводства необходимо создание в орошаемой зоне баз для финишного откорма крупного рогатого скота перед промышленным забоем</a:t>
          </a:r>
          <a:endParaRPr lang="ru-RU" sz="1800" b="0" dirty="0">
            <a:latin typeface="Times New Roman" pitchFamily="18" charset="0"/>
            <a:cs typeface="Times New Roman" pitchFamily="18" charset="0"/>
          </a:endParaRPr>
        </a:p>
      </dgm:t>
    </dgm:pt>
    <dgm:pt modelId="{E1EEDA34-2E0D-48AA-9E89-E2302D6E773B}" type="parTrans" cxnId="{1E6D8D81-BAF8-4306-A511-2D8746D7A55D}">
      <dgm:prSet/>
      <dgm:spPr/>
      <dgm:t>
        <a:bodyPr/>
        <a:lstStyle/>
        <a:p>
          <a:endParaRPr lang="ru-RU"/>
        </a:p>
      </dgm:t>
    </dgm:pt>
    <dgm:pt modelId="{C888DFF1-A776-4EDE-8AE5-0C26067702B3}" type="sibTrans" cxnId="{1E6D8D81-BAF8-4306-A511-2D8746D7A55D}">
      <dgm:prSet/>
      <dgm:spPr/>
      <dgm:t>
        <a:bodyPr/>
        <a:lstStyle/>
        <a:p>
          <a:endParaRPr lang="ru-RU"/>
        </a:p>
      </dgm:t>
    </dgm:pt>
    <dgm:pt modelId="{71F20081-4E8F-440F-8E74-9C1DF2213F24}" type="pres">
      <dgm:prSet presAssocID="{4C42D4B7-B05F-49DE-B453-74E377DA725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9F352-BEDA-4210-853D-512D981D3853}" type="pres">
      <dgm:prSet presAssocID="{F1B7D1A8-5915-4078-B64C-EEE04C4C4F5E}" presName="parentLin" presStyleCnt="0"/>
      <dgm:spPr/>
    </dgm:pt>
    <dgm:pt modelId="{5B700F7D-6B67-4AFE-85B7-A7B2060721D6}" type="pres">
      <dgm:prSet presAssocID="{F1B7D1A8-5915-4078-B64C-EEE04C4C4F5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038BA9E0-1F6E-40A9-8D2C-F9F6BFDFA487}" type="pres">
      <dgm:prSet presAssocID="{F1B7D1A8-5915-4078-B64C-EEE04C4C4F5E}" presName="parentText" presStyleLbl="node1" presStyleIdx="0" presStyleCnt="2" custScaleX="130622" custScaleY="32228" custLinFactNeighborX="-57966" custLinFactNeighborY="-641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3F92D-F1D1-4E94-8208-285E697A6FEF}" type="pres">
      <dgm:prSet presAssocID="{F1B7D1A8-5915-4078-B64C-EEE04C4C4F5E}" presName="negativeSpace" presStyleCnt="0"/>
      <dgm:spPr/>
    </dgm:pt>
    <dgm:pt modelId="{893C2753-23BE-4DF5-A90B-1B49FDE60CAE}" type="pres">
      <dgm:prSet presAssocID="{F1B7D1A8-5915-4078-B64C-EEE04C4C4F5E}" presName="childText" presStyleLbl="conFgAcc1" presStyleIdx="0" presStyleCnt="2" custScaleY="98428" custLinFactY="-66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28F33-2AE1-45E2-B2A2-B9438A9CDA7D}" type="pres">
      <dgm:prSet presAssocID="{AFCE8631-F387-4D21-BF03-4AE45C26140D}" presName="spaceBetweenRectangles" presStyleCnt="0"/>
      <dgm:spPr/>
    </dgm:pt>
    <dgm:pt modelId="{ABC3908A-EDAC-420B-8075-5C05BC0B9606}" type="pres">
      <dgm:prSet presAssocID="{FCE399DA-0AB5-4F95-8DA7-04BCDF7ADF6D}" presName="parentLin" presStyleCnt="0"/>
      <dgm:spPr/>
    </dgm:pt>
    <dgm:pt modelId="{D39AC07C-4864-46CB-8F5C-9E6F68E3D8CE}" type="pres">
      <dgm:prSet presAssocID="{FCE399DA-0AB5-4F95-8DA7-04BCDF7ADF6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85C2F9D-3C26-4A23-B0E0-10F77F027C2C}" type="pres">
      <dgm:prSet presAssocID="{FCE399DA-0AB5-4F95-8DA7-04BCDF7ADF6D}" presName="parentText" presStyleLbl="node1" presStyleIdx="1" presStyleCnt="2" custScaleX="127127" custScaleY="32381" custLinFactNeighborX="-54711" custLinFactNeighborY="-350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933A3-7F23-4A0E-B837-659ED990353E}" type="pres">
      <dgm:prSet presAssocID="{FCE399DA-0AB5-4F95-8DA7-04BCDF7ADF6D}" presName="negativeSpace" presStyleCnt="0"/>
      <dgm:spPr/>
    </dgm:pt>
    <dgm:pt modelId="{E74D15ED-4C34-47D1-860C-9CF82BA85EE1}" type="pres">
      <dgm:prSet presAssocID="{FCE399DA-0AB5-4F95-8DA7-04BCDF7ADF6D}" presName="childText" presStyleLbl="conFgAcc1" presStyleIdx="1" presStyleCnt="2" custScaleY="97329" custLinFactNeighborX="163" custLinFactNeighborY="-6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46855A-1060-4CA5-BCBF-327677783BAE}" type="presOf" srcId="{4C42D4B7-B05F-49DE-B453-74E377DA7258}" destId="{71F20081-4E8F-440F-8E74-9C1DF2213F24}" srcOrd="0" destOrd="0" presId="urn:microsoft.com/office/officeart/2005/8/layout/list1"/>
    <dgm:cxn modelId="{305E57EC-E368-4069-A622-5BD6006D05AB}" type="presOf" srcId="{6FAA5C09-57C9-4E6D-9E72-47D6E01F67A1}" destId="{E74D15ED-4C34-47D1-860C-9CF82BA85EE1}" srcOrd="0" destOrd="1" presId="urn:microsoft.com/office/officeart/2005/8/layout/list1"/>
    <dgm:cxn modelId="{379B2D51-57B1-41D4-B514-4562419CD61D}" type="presOf" srcId="{26595811-13DC-4206-9F82-BC5C2FD66F7C}" destId="{893C2753-23BE-4DF5-A90B-1B49FDE60CAE}" srcOrd="0" destOrd="0" presId="urn:microsoft.com/office/officeart/2005/8/layout/list1"/>
    <dgm:cxn modelId="{96C9B5A5-5483-4C29-87A5-A8C8949A81C8}" srcId="{F1B7D1A8-5915-4078-B64C-EEE04C4C4F5E}" destId="{26595811-13DC-4206-9F82-BC5C2FD66F7C}" srcOrd="0" destOrd="0" parTransId="{295BA13C-19D8-47EA-9662-19311600C657}" sibTransId="{EE7B0777-C732-4B3B-8A93-DA3198D8F078}"/>
    <dgm:cxn modelId="{E959E2F5-F883-4C38-BE7F-511372BD39F9}" srcId="{4C42D4B7-B05F-49DE-B453-74E377DA7258}" destId="{F1B7D1A8-5915-4078-B64C-EEE04C4C4F5E}" srcOrd="0" destOrd="0" parTransId="{8EB5DB01-2F36-40EC-A46C-C753DB7CE893}" sibTransId="{AFCE8631-F387-4D21-BF03-4AE45C26140D}"/>
    <dgm:cxn modelId="{1E6D8D81-BAF8-4306-A511-2D8746D7A55D}" srcId="{F1B7D1A8-5915-4078-B64C-EEE04C4C4F5E}" destId="{CC7BC83A-4276-430A-90D2-B3AF42F23A2F}" srcOrd="1" destOrd="0" parTransId="{E1EEDA34-2E0D-48AA-9E89-E2302D6E773B}" sibTransId="{C888DFF1-A776-4EDE-8AE5-0C26067702B3}"/>
    <dgm:cxn modelId="{DDB21319-D0D4-4421-8F4F-36C759C3A422}" srcId="{FCE399DA-0AB5-4F95-8DA7-04BCDF7ADF6D}" destId="{6FAA5C09-57C9-4E6D-9E72-47D6E01F67A1}" srcOrd="1" destOrd="0" parTransId="{27032876-4976-4F7A-BD45-D6A9A69CB11B}" sibTransId="{C51896F9-8EF7-4768-99FD-2C5101D002DE}"/>
    <dgm:cxn modelId="{E56168FD-156A-41A4-8653-3148AC10951B}" srcId="{4C42D4B7-B05F-49DE-B453-74E377DA7258}" destId="{FCE399DA-0AB5-4F95-8DA7-04BCDF7ADF6D}" srcOrd="1" destOrd="0" parTransId="{6FD714BD-7A3B-4012-B1C5-64ECA94E8F05}" sibTransId="{9EC3F8E3-1BB4-410C-9895-BF066C5B171E}"/>
    <dgm:cxn modelId="{A2A1FFDC-2513-41C1-AA31-CB229C66E955}" type="presOf" srcId="{F1B7D1A8-5915-4078-B64C-EEE04C4C4F5E}" destId="{5B700F7D-6B67-4AFE-85B7-A7B2060721D6}" srcOrd="0" destOrd="0" presId="urn:microsoft.com/office/officeart/2005/8/layout/list1"/>
    <dgm:cxn modelId="{11382824-6B4A-4310-B5DA-529D8186017C}" type="presOf" srcId="{FCE399DA-0AB5-4F95-8DA7-04BCDF7ADF6D}" destId="{D39AC07C-4864-46CB-8F5C-9E6F68E3D8CE}" srcOrd="0" destOrd="0" presId="urn:microsoft.com/office/officeart/2005/8/layout/list1"/>
    <dgm:cxn modelId="{2D85E578-36F1-4C8B-9388-9291B03DFEF2}" srcId="{FCE399DA-0AB5-4F95-8DA7-04BCDF7ADF6D}" destId="{9EF6A064-512E-4DB9-A6C6-54AB6620C3FE}" srcOrd="0" destOrd="0" parTransId="{46FA3C5E-4A7A-497F-94E6-C831C35760CD}" sibTransId="{84178068-CDA4-47FB-AF98-E8B4F390710E}"/>
    <dgm:cxn modelId="{6A8AECA1-9C11-4ED6-9337-6889CAD9C91F}" type="presOf" srcId="{9EF6A064-512E-4DB9-A6C6-54AB6620C3FE}" destId="{E74D15ED-4C34-47D1-860C-9CF82BA85EE1}" srcOrd="0" destOrd="0" presId="urn:microsoft.com/office/officeart/2005/8/layout/list1"/>
    <dgm:cxn modelId="{18397BFD-CE9D-4AE7-89F8-C2C4C0CEE2C0}" type="presOf" srcId="{F1B7D1A8-5915-4078-B64C-EEE04C4C4F5E}" destId="{038BA9E0-1F6E-40A9-8D2C-F9F6BFDFA487}" srcOrd="1" destOrd="0" presId="urn:microsoft.com/office/officeart/2005/8/layout/list1"/>
    <dgm:cxn modelId="{F38A67CD-9C8B-4F36-BD61-C93C6892D7B0}" type="presOf" srcId="{FCE399DA-0AB5-4F95-8DA7-04BCDF7ADF6D}" destId="{D85C2F9D-3C26-4A23-B0E0-10F77F027C2C}" srcOrd="1" destOrd="0" presId="urn:microsoft.com/office/officeart/2005/8/layout/list1"/>
    <dgm:cxn modelId="{5F163888-BC60-46C8-913A-C538CDBE382A}" type="presOf" srcId="{CC7BC83A-4276-430A-90D2-B3AF42F23A2F}" destId="{893C2753-23BE-4DF5-A90B-1B49FDE60CAE}" srcOrd="0" destOrd="1" presId="urn:microsoft.com/office/officeart/2005/8/layout/list1"/>
    <dgm:cxn modelId="{2B194F71-E5F0-446B-8A37-ED4B082870A6}" type="presParOf" srcId="{71F20081-4E8F-440F-8E74-9C1DF2213F24}" destId="{1BD9F352-BEDA-4210-853D-512D981D3853}" srcOrd="0" destOrd="0" presId="urn:microsoft.com/office/officeart/2005/8/layout/list1"/>
    <dgm:cxn modelId="{1E587EEE-4763-47B9-8325-A55E792FCD44}" type="presParOf" srcId="{1BD9F352-BEDA-4210-853D-512D981D3853}" destId="{5B700F7D-6B67-4AFE-85B7-A7B2060721D6}" srcOrd="0" destOrd="0" presId="urn:microsoft.com/office/officeart/2005/8/layout/list1"/>
    <dgm:cxn modelId="{6A673438-46DE-465E-BDE0-263AD7794DD3}" type="presParOf" srcId="{1BD9F352-BEDA-4210-853D-512D981D3853}" destId="{038BA9E0-1F6E-40A9-8D2C-F9F6BFDFA487}" srcOrd="1" destOrd="0" presId="urn:microsoft.com/office/officeart/2005/8/layout/list1"/>
    <dgm:cxn modelId="{6EB7757F-9EB6-4D9B-A6B3-2CF08E828D3D}" type="presParOf" srcId="{71F20081-4E8F-440F-8E74-9C1DF2213F24}" destId="{D9C3F92D-F1D1-4E94-8208-285E697A6FEF}" srcOrd="1" destOrd="0" presId="urn:microsoft.com/office/officeart/2005/8/layout/list1"/>
    <dgm:cxn modelId="{BB5B530C-4B73-42A6-8B97-0C4E8D934155}" type="presParOf" srcId="{71F20081-4E8F-440F-8E74-9C1DF2213F24}" destId="{893C2753-23BE-4DF5-A90B-1B49FDE60CAE}" srcOrd="2" destOrd="0" presId="urn:microsoft.com/office/officeart/2005/8/layout/list1"/>
    <dgm:cxn modelId="{15FD0235-30C6-4947-985E-2433ADDE5D71}" type="presParOf" srcId="{71F20081-4E8F-440F-8E74-9C1DF2213F24}" destId="{91C28F33-2AE1-45E2-B2A2-B9438A9CDA7D}" srcOrd="3" destOrd="0" presId="urn:microsoft.com/office/officeart/2005/8/layout/list1"/>
    <dgm:cxn modelId="{7D4E1BBD-C7DA-4E9A-9C92-ED2E53E9AAF0}" type="presParOf" srcId="{71F20081-4E8F-440F-8E74-9C1DF2213F24}" destId="{ABC3908A-EDAC-420B-8075-5C05BC0B9606}" srcOrd="4" destOrd="0" presId="urn:microsoft.com/office/officeart/2005/8/layout/list1"/>
    <dgm:cxn modelId="{2B90457D-DDF8-464C-901F-D1AE8064C27A}" type="presParOf" srcId="{ABC3908A-EDAC-420B-8075-5C05BC0B9606}" destId="{D39AC07C-4864-46CB-8F5C-9E6F68E3D8CE}" srcOrd="0" destOrd="0" presId="urn:microsoft.com/office/officeart/2005/8/layout/list1"/>
    <dgm:cxn modelId="{188DF910-473A-45AE-9141-710315248CFB}" type="presParOf" srcId="{ABC3908A-EDAC-420B-8075-5C05BC0B9606}" destId="{D85C2F9D-3C26-4A23-B0E0-10F77F027C2C}" srcOrd="1" destOrd="0" presId="urn:microsoft.com/office/officeart/2005/8/layout/list1"/>
    <dgm:cxn modelId="{C5BF9CB7-1E86-49F5-88BB-A3157B2EA950}" type="presParOf" srcId="{71F20081-4E8F-440F-8E74-9C1DF2213F24}" destId="{59F933A3-7F23-4A0E-B837-659ED990353E}" srcOrd="5" destOrd="0" presId="urn:microsoft.com/office/officeart/2005/8/layout/list1"/>
    <dgm:cxn modelId="{03AB9633-B67A-4F20-87AA-FDDBB2D0B011}" type="presParOf" srcId="{71F20081-4E8F-440F-8E74-9C1DF2213F24}" destId="{E74D15ED-4C34-47D1-860C-9CF82BA85E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C2753-23BE-4DF5-A90B-1B49FDE60CAE}">
      <dsp:nvSpPr>
        <dsp:cNvPr id="0" name=""/>
        <dsp:cNvSpPr/>
      </dsp:nvSpPr>
      <dsp:spPr>
        <a:xfrm>
          <a:off x="0" y="294822"/>
          <a:ext cx="8900018" cy="1394880"/>
        </a:xfrm>
        <a:prstGeom prst="rect">
          <a:avLst/>
        </a:prstGeom>
        <a:solidFill>
          <a:schemeClr val="tx2">
            <a:lumMod val="20000"/>
            <a:lumOff val="80000"/>
            <a:alpha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540000" rIns="108000" bIns="108000" numCol="1" spcCol="1270" anchor="t" anchorCtr="0">
          <a:noAutofit/>
        </a:bodyPr>
        <a:lstStyle/>
        <a:p>
          <a:pPr marL="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восстановление и улучшение системы орошения полей, создание прудов с выстеленным дном для накопления воды, бурение скважин для удовлетворения бытовых и технических потребностей населения и производства,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залужение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пастбищ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94822"/>
        <a:ext cx="8900018" cy="1394880"/>
      </dsp:txXfrm>
    </dsp:sp>
    <dsp:sp modelId="{038BA9E0-1F6E-40A9-8D2C-F9F6BFDFA487}">
      <dsp:nvSpPr>
        <dsp:cNvPr id="0" name=""/>
        <dsp:cNvSpPr/>
      </dsp:nvSpPr>
      <dsp:spPr>
        <a:xfrm>
          <a:off x="187051" y="0"/>
          <a:ext cx="7164016" cy="618390"/>
        </a:xfrm>
        <a:prstGeom prst="roundRect">
          <a:avLst/>
        </a:prstGeom>
        <a:solidFill>
          <a:schemeClr val="tx2">
            <a:lumMod val="60000"/>
            <a:lumOff val="40000"/>
            <a:alpha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480" tIns="0" rIns="23548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территории водой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7238" y="30187"/>
        <a:ext cx="7103642" cy="558016"/>
      </dsp:txXfrm>
    </dsp:sp>
    <dsp:sp modelId="{E74D15ED-4C34-47D1-860C-9CF82BA85EE1}">
      <dsp:nvSpPr>
        <dsp:cNvPr id="0" name=""/>
        <dsp:cNvSpPr/>
      </dsp:nvSpPr>
      <dsp:spPr>
        <a:xfrm>
          <a:off x="0" y="2250021"/>
          <a:ext cx="8900018" cy="2717806"/>
        </a:xfrm>
        <a:prstGeom prst="rect">
          <a:avLst/>
        </a:prstGeom>
        <a:solidFill>
          <a:schemeClr val="accent3">
            <a:lumMod val="20000"/>
            <a:lumOff val="80000"/>
            <a:alpha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360000" rIns="108000" bIns="10800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1)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развитие растениеводства: внедрение кормовых засухоустойчивых культур, развитие селекции, семеноводства, создание культурных пастбищ;                    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2)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производство кормов для всех видов сельскохозяйственных животных, птицы и рыбы.</a:t>
          </a:r>
          <a:endParaRPr lang="ru-RU" sz="180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Объекты: 1)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лаборатории растениеводства в условиях аридного (засушливого) земледелия;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2) 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лаборатории по разработке кормов; завод по производству триптофана и </a:t>
          </a:r>
          <a:r>
            <a:rPr lang="ru-RU" sz="1800" b="0" kern="1200" dirty="0" err="1" smtClean="0">
              <a:latin typeface="Times New Roman" pitchFamily="18" charset="0"/>
              <a:cs typeface="Times New Roman" pitchFamily="18" charset="0"/>
            </a:rPr>
            <a:t>треонина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; завод по производству травяной муки; завод по производству </a:t>
          </a:r>
          <a:r>
            <a:rPr lang="ru-RU" sz="1800" b="0" kern="1200" dirty="0" err="1" smtClean="0">
              <a:latin typeface="Times New Roman" pitchFamily="18" charset="0"/>
              <a:cs typeface="Times New Roman" pitchFamily="18" charset="0"/>
            </a:rPr>
            <a:t>безглютеновой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 муки из зерна сорго; комбикормовый завод;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3)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 лаборатория инновационных биотехнологий. 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250021"/>
        <a:ext cx="8900018" cy="2717806"/>
      </dsp:txXfrm>
    </dsp:sp>
    <dsp:sp modelId="{D85C2F9D-3C26-4A23-B0E0-10F77F027C2C}">
      <dsp:nvSpPr>
        <dsp:cNvPr id="0" name=""/>
        <dsp:cNvSpPr/>
      </dsp:nvSpPr>
      <dsp:spPr>
        <a:xfrm>
          <a:off x="187051" y="1912552"/>
          <a:ext cx="7164016" cy="621326"/>
        </a:xfrm>
        <a:prstGeom prst="roundRect">
          <a:avLst/>
        </a:prstGeom>
        <a:solidFill>
          <a:schemeClr val="accent3">
            <a:lumMod val="75000"/>
            <a:alpha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480" tIns="0" rIns="23548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Обеспечение отрасли мясного животноводства кормами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7382" y="1942883"/>
        <a:ext cx="7103354" cy="560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C2753-23BE-4DF5-A90B-1B49FDE60CAE}">
      <dsp:nvSpPr>
        <dsp:cNvPr id="0" name=""/>
        <dsp:cNvSpPr/>
      </dsp:nvSpPr>
      <dsp:spPr>
        <a:xfrm>
          <a:off x="0" y="299672"/>
          <a:ext cx="8900018" cy="1685015"/>
        </a:xfrm>
        <a:prstGeom prst="rect">
          <a:avLst/>
        </a:prstGeom>
        <a:solidFill>
          <a:schemeClr val="accent4">
            <a:lumMod val="20000"/>
            <a:lumOff val="80000"/>
            <a:alpha val="6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360000" rIns="108000" bIns="108000" numCol="1" spcCol="1270" anchor="t" anchorCtr="0">
          <a:noAutofit/>
        </a:bodyPr>
        <a:lstStyle/>
        <a:p>
          <a:pPr marL="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селекция пород животных, организация звероферм.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Объекты: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0" kern="1200" dirty="0" err="1" smtClean="0">
              <a:latin typeface="Times New Roman" pitchFamily="18" charset="0"/>
              <a:cs typeface="Times New Roman" pitchFamily="18" charset="0"/>
            </a:rPr>
            <a:t>селекционно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-генетические центры, </a:t>
          </a:r>
          <a:r>
            <a:rPr lang="ru-RU" sz="1800" b="0" kern="1200" dirty="0" err="1" smtClean="0">
              <a:latin typeface="Times New Roman" pitchFamily="18" charset="0"/>
              <a:cs typeface="Times New Roman" pitchFamily="18" charset="0"/>
            </a:rPr>
            <a:t>племрепродукторы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800" b="0" kern="1200" dirty="0" err="1" smtClean="0">
              <a:latin typeface="Times New Roman" pitchFamily="18" charset="0"/>
              <a:cs typeface="Times New Roman" pitchFamily="18" charset="0"/>
            </a:rPr>
            <a:t>племзаводы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. Для повышения эффективности отрасли мясного животноводства необходимо создание в орошаемой зоне баз для финишного откорма крупного рогатого скота перед промышленным забоем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99672"/>
        <a:ext cx="8900018" cy="1685015"/>
      </dsp:txXfrm>
    </dsp:sp>
    <dsp:sp modelId="{038BA9E0-1F6E-40A9-8D2C-F9F6BFDFA487}">
      <dsp:nvSpPr>
        <dsp:cNvPr id="0" name=""/>
        <dsp:cNvSpPr/>
      </dsp:nvSpPr>
      <dsp:spPr>
        <a:xfrm>
          <a:off x="187051" y="0"/>
          <a:ext cx="8137767" cy="608282"/>
        </a:xfrm>
        <a:prstGeom prst="roundRect">
          <a:avLst/>
        </a:prstGeom>
        <a:solidFill>
          <a:schemeClr val="accent4">
            <a:lumMod val="75000"/>
            <a:alpha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480" tIns="0" rIns="2354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Обеспечение воспроизводства и эффективного выращивания животных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745" y="29694"/>
        <a:ext cx="8078379" cy="548894"/>
      </dsp:txXfrm>
    </dsp:sp>
    <dsp:sp modelId="{E74D15ED-4C34-47D1-860C-9CF82BA85EE1}">
      <dsp:nvSpPr>
        <dsp:cNvPr id="0" name=""/>
        <dsp:cNvSpPr/>
      </dsp:nvSpPr>
      <dsp:spPr>
        <a:xfrm>
          <a:off x="0" y="2399726"/>
          <a:ext cx="8900018" cy="2156260"/>
        </a:xfrm>
        <a:prstGeom prst="rect">
          <a:avLst/>
        </a:prstGeom>
        <a:solidFill>
          <a:schemeClr val="accent2">
            <a:lumMod val="20000"/>
            <a:lumOff val="80000"/>
            <a:alpha val="6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360000" rIns="108000" bIns="10800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Мероприятия: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Организация забоя животных, разделки, расфасовки мясной продукции на территории каждого района, организация сбора и переработки сопутствующей продукции (шкуры, шерсть, и т.д.)</a:t>
          </a:r>
          <a:endParaRPr lang="ru-RU" sz="1800" b="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Объекты: 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комплексы по забою, разделке, расфасовке мясной продукции; внедрение передвижных мобильных пунктов по забою КРС; создание пунктов по заготовке, подработке и отправке шкур и шерсти животных, пера птицы; строительство комбинатов по производству готовой мясной продукции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399726"/>
        <a:ext cx="8900018" cy="2156260"/>
      </dsp:txXfrm>
    </dsp:sp>
    <dsp:sp modelId="{D85C2F9D-3C26-4A23-B0E0-10F77F027C2C}">
      <dsp:nvSpPr>
        <dsp:cNvPr id="0" name=""/>
        <dsp:cNvSpPr/>
      </dsp:nvSpPr>
      <dsp:spPr>
        <a:xfrm>
          <a:off x="201536" y="2127624"/>
          <a:ext cx="7920028" cy="611170"/>
        </a:xfrm>
        <a:prstGeom prst="roundRect">
          <a:avLst/>
        </a:prstGeom>
        <a:solidFill>
          <a:schemeClr val="accent2">
            <a:lumMod val="75000"/>
            <a:alpha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480" tIns="0" rIns="23548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Организация переработки продукции мясного животноводства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371" y="2157459"/>
        <a:ext cx="7860358" cy="551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411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8" y="4"/>
            <a:ext cx="2945659" cy="496411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C7AA8B43-BF24-E840-85CC-FC9F84392D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699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4"/>
            <a:ext cx="2945659" cy="496411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8" y="9430094"/>
            <a:ext cx="2945659" cy="496411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FE78048C-580A-814B-9BF7-68D418CDD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7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5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2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3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07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6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7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21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9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75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0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C8CD-C7D9-654C-930A-772E677DCA21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F6C5F-CA22-7646-9259-64C7F9B25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4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9.png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4.pn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7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3217"/>
            <a:ext cx="9144000" cy="60656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7704" y="6465386"/>
            <a:ext cx="7128792" cy="2616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19" y="293739"/>
            <a:ext cx="8602769" cy="16889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Предложения</a:t>
            </a:r>
            <a:b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ОАО «Региональная корпорация развития»</a:t>
            </a:r>
            <a:b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реализации инвестиционных проектов в восточных районах Ростовской области</a:t>
            </a: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2927796" y="6308884"/>
            <a:ext cx="3288407" cy="338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февраль 2016 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124" y="41182"/>
            <a:ext cx="892899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</a:t>
            </a:r>
          </a:p>
        </p:txBody>
      </p:sp>
      <p:pic>
        <p:nvPicPr>
          <p:cNvPr id="10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325132"/>
            <a:ext cx="1224136" cy="401864"/>
          </a:xfrm>
          <a:prstGeom prst="rect">
            <a:avLst/>
          </a:prstGeom>
        </p:spPr>
      </p:pic>
      <p:sp>
        <p:nvSpPr>
          <p:cNvPr id="22" name="Rectangle 3"/>
          <p:cNvSpPr>
            <a:spLocks noGrp="1" noChangeArrowheads="1"/>
          </p:cNvSpPr>
          <p:nvPr/>
        </p:nvSpPr>
        <p:spPr>
          <a:xfrm>
            <a:off x="6289611" y="1969490"/>
            <a:ext cx="2794505" cy="1198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Генеральный директор </a:t>
            </a:r>
          </a:p>
          <a:p>
            <a:pPr eaLnBrk="1" hangingPunct="1"/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ОАО «РКР» </a:t>
            </a:r>
          </a:p>
          <a:p>
            <a:pPr eaLnBrk="1" hangingPunct="1"/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Гончаров В.Г.</a:t>
            </a:r>
          </a:p>
        </p:txBody>
      </p:sp>
    </p:spTree>
    <p:extLst>
      <p:ext uri="{BB962C8B-B14F-4D97-AF65-F5344CB8AC3E}">
        <p14:creationId xmlns:p14="http://schemas.microsoft.com/office/powerpoint/2010/main" val="15840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19826"/>
            <a:ext cx="4638675" cy="503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57" y="181069"/>
            <a:ext cx="8640961" cy="595400"/>
          </a:xfrm>
          <a:solidFill>
            <a:srgbClr val="0070C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Краткая характеристика восточных районов Ростовской области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B3071-8515-40BA-972D-BAB8DA11A81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6465386"/>
            <a:ext cx="712879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</a:t>
            </a:r>
          </a:p>
        </p:txBody>
      </p:sp>
      <p:pic>
        <p:nvPicPr>
          <p:cNvPr id="13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381328"/>
            <a:ext cx="1224136" cy="40186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308"/>
              </p:ext>
            </p:extLst>
          </p:nvPr>
        </p:nvGraphicFramePr>
        <p:xfrm>
          <a:off x="4839838" y="885502"/>
          <a:ext cx="4196658" cy="5495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848"/>
                <a:gridCol w="1829874"/>
                <a:gridCol w="799885"/>
                <a:gridCol w="767014"/>
                <a:gridCol w="504037"/>
              </a:tblGrid>
              <a:tr h="35250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Восточные районы Ростовской области в цифрах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Восточные районы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Ростовская область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7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территории,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га</a:t>
                      </a:r>
                      <a:endParaRPr lang="ru-RU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7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чел.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168 265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4 235 560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2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Сельскохозяйственные угодья, тыс. га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пашня, тыс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га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1 122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сенокосы, тыс.га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пастбища, тыс. га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974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2 783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многолетние насаждения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99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Поголовье КРС,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тыс. голов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2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в с/х предприятиях,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голов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в ЛПХ, тыс.голов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в КФХ, тыс.голов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99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Поголовье МРС,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тыс. голов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1 182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22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в с/х предприятиях, тыс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голов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в ЛПХ, тыс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голов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в КФХ, тыс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голов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9" marR="6269" marT="6269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83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7" y="3713205"/>
            <a:ext cx="4081537" cy="305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65" y="3713205"/>
            <a:ext cx="4718432" cy="3052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409" y="646906"/>
            <a:ext cx="4730370" cy="3052245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7" y="646906"/>
            <a:ext cx="4074546" cy="305591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57" y="181069"/>
            <a:ext cx="8804139" cy="595400"/>
          </a:xfrm>
          <a:solidFill>
            <a:srgbClr val="0070C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Принципиальная схема развития восточных районов Ростовской области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B3071-8515-40BA-972D-BAB8DA11A81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6465386"/>
            <a:ext cx="712879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</a:t>
            </a:r>
          </a:p>
        </p:txBody>
      </p:sp>
      <p:pic>
        <p:nvPicPr>
          <p:cNvPr id="13" name="Изображение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6381328"/>
            <a:ext cx="1224136" cy="401864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776459" y="2621391"/>
            <a:ext cx="7552756" cy="1192270"/>
          </a:xfrm>
          <a:prstGeom prst="ellipse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3600" rtlCol="0" anchor="ctr" anchorCtr="0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отрасли мясного животноводства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восточных районах Ростовской области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236" y="2433307"/>
            <a:ext cx="3275201" cy="347820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ресурсами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915236" y="3586582"/>
            <a:ext cx="3275201" cy="349916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продукции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244501" y="5255111"/>
            <a:ext cx="2537264" cy="658865"/>
          </a:xfrm>
          <a:prstGeom prst="ellipse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молочной продукции и сыров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Стрелка вправо 66"/>
          <p:cNvSpPr/>
          <p:nvPr/>
        </p:nvSpPr>
        <p:spPr>
          <a:xfrm rot="2315572">
            <a:off x="2544073" y="2052196"/>
            <a:ext cx="329428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право 67"/>
          <p:cNvSpPr/>
          <p:nvPr/>
        </p:nvSpPr>
        <p:spPr>
          <a:xfrm rot="5400000">
            <a:off x="4379964" y="4273909"/>
            <a:ext cx="351473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 rot="7981507">
            <a:off x="6250386" y="2039946"/>
            <a:ext cx="320807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8521989">
            <a:off x="2501590" y="4693368"/>
            <a:ext cx="1268330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546633">
            <a:off x="5738996" y="3970465"/>
            <a:ext cx="349230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3506889" y="1850014"/>
            <a:ext cx="325497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2468123">
            <a:off x="5556713" y="4704404"/>
            <a:ext cx="1168678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8622384">
            <a:off x="3037813" y="3974014"/>
            <a:ext cx="331320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766652" y="977647"/>
            <a:ext cx="2634122" cy="801027"/>
          </a:xfrm>
          <a:prstGeom prst="ellipse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кормами</a:t>
            </a:r>
          </a:p>
        </p:txBody>
      </p:sp>
      <p:sp>
        <p:nvSpPr>
          <p:cNvPr id="48" name="Овал 47"/>
          <p:cNvSpPr/>
          <p:nvPr/>
        </p:nvSpPr>
        <p:spPr>
          <a:xfrm>
            <a:off x="4656092" y="977646"/>
            <a:ext cx="2634122" cy="801027"/>
          </a:xfrm>
          <a:prstGeom prst="ellipse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водой</a:t>
            </a:r>
          </a:p>
        </p:txBody>
      </p:sp>
      <p:sp>
        <p:nvSpPr>
          <p:cNvPr id="49" name="Овал 48"/>
          <p:cNvSpPr/>
          <p:nvPr/>
        </p:nvSpPr>
        <p:spPr>
          <a:xfrm>
            <a:off x="6632273" y="1712713"/>
            <a:ext cx="2241045" cy="534274"/>
          </a:xfrm>
          <a:prstGeom prst="ellipse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воспроизводства</a:t>
            </a:r>
          </a:p>
        </p:txBody>
      </p:sp>
      <p:sp>
        <p:nvSpPr>
          <p:cNvPr id="50" name="Овал 49"/>
          <p:cNvSpPr/>
          <p:nvPr/>
        </p:nvSpPr>
        <p:spPr>
          <a:xfrm>
            <a:off x="232357" y="1711932"/>
            <a:ext cx="2241045" cy="534274"/>
          </a:xfrm>
          <a:prstGeom prst="ellipse">
            <a:avLst/>
          </a:prstGeom>
          <a:solidFill>
            <a:schemeClr val="bg1">
              <a:lumMod val="8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Приток инвестиций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6141053" y="4072791"/>
            <a:ext cx="2876680" cy="1023367"/>
          </a:xfrm>
          <a:prstGeom prst="ellipse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Заготовка, подработка и отправка шкур, шерсти животных, пера птицы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232357" y="4072791"/>
            <a:ext cx="2876680" cy="1005658"/>
          </a:xfrm>
          <a:prstGeom prst="ellipse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Забой, разделка, расфасовка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мясного животноводства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3196086" y="4729563"/>
            <a:ext cx="2876680" cy="777611"/>
          </a:xfrm>
          <a:prstGeom prst="ellipse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и производство мясной продукции</a:t>
            </a:r>
          </a:p>
        </p:txBody>
      </p:sp>
      <p:sp>
        <p:nvSpPr>
          <p:cNvPr id="59" name="Овал 58"/>
          <p:cNvSpPr/>
          <p:nvPr/>
        </p:nvSpPr>
        <p:spPr>
          <a:xfrm>
            <a:off x="6261527" y="5254629"/>
            <a:ext cx="2537264" cy="658865"/>
          </a:xfrm>
          <a:prstGeom prst="ellipse">
            <a:avLst/>
          </a:prstGeom>
          <a:solidFill>
            <a:schemeClr val="bg2">
              <a:lumMod val="7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отходов производства</a:t>
            </a:r>
          </a:p>
        </p:txBody>
      </p:sp>
      <p:sp>
        <p:nvSpPr>
          <p:cNvPr id="60" name="Стрелка вправо 59"/>
          <p:cNvSpPr/>
          <p:nvPr/>
        </p:nvSpPr>
        <p:spPr>
          <a:xfrm rot="5400000">
            <a:off x="5134517" y="1850014"/>
            <a:ext cx="325497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991763" y="5808493"/>
            <a:ext cx="5298452" cy="833658"/>
          </a:xfrm>
          <a:prstGeom prst="ellipse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оптово-распределительных центров для реализации сельскохозяйственной продукции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rot="5400000">
            <a:off x="4474386" y="5445539"/>
            <a:ext cx="156898" cy="438515"/>
          </a:xfrm>
          <a:prstGeom prst="rightArrow">
            <a:avLst>
              <a:gd name="adj1" fmla="val 46515"/>
              <a:gd name="adj2" fmla="val 5282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5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1591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57" y="181068"/>
            <a:ext cx="8640961" cy="733331"/>
          </a:xfrm>
          <a:solidFill>
            <a:srgbClr val="0070C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Территориальный инновационный агропромышленный кластер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(начало)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B3071-8515-40BA-972D-BAB8DA11A81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6465386"/>
            <a:ext cx="712879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</a:t>
            </a:r>
          </a:p>
        </p:txBody>
      </p:sp>
      <p:pic>
        <p:nvPicPr>
          <p:cNvPr id="13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381328"/>
            <a:ext cx="1224136" cy="40186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33740205"/>
              </p:ext>
            </p:extLst>
          </p:nvPr>
        </p:nvGraphicFramePr>
        <p:xfrm>
          <a:off x="145455" y="1032095"/>
          <a:ext cx="8900018" cy="5726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0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03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57" y="181068"/>
            <a:ext cx="8640961" cy="746979"/>
          </a:xfrm>
          <a:solidFill>
            <a:srgbClr val="0070C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Территориальный инновационный агропромышленный кластер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(окончание)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B3071-8515-40BA-972D-BAB8DA11A81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6465386"/>
            <a:ext cx="712879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</a:t>
            </a:r>
          </a:p>
        </p:txBody>
      </p:sp>
      <p:pic>
        <p:nvPicPr>
          <p:cNvPr id="13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381328"/>
            <a:ext cx="1224136" cy="40186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5543264"/>
              </p:ext>
            </p:extLst>
          </p:nvPr>
        </p:nvGraphicFramePr>
        <p:xfrm>
          <a:off x="121991" y="1034627"/>
          <a:ext cx="8900018" cy="5371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29655" y="5676675"/>
            <a:ext cx="4155541" cy="573648"/>
          </a:xfrm>
          <a:prstGeom prst="roundRect">
            <a:avLst/>
          </a:prstGeom>
          <a:solidFill>
            <a:srgbClr val="00B050">
              <a:alpha val="70000"/>
            </a:srgbClr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экотуризма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57" y="181068"/>
            <a:ext cx="8640961" cy="977775"/>
          </a:xfrm>
          <a:solidFill>
            <a:srgbClr val="0070C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Роль ОАО «Региональная корпорация развития» в процессе реализации инвестиционных проектов на территории восточных районов Ростовской области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B3071-8515-40BA-972D-BAB8DA11A81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6465386"/>
            <a:ext cx="712879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</a:t>
            </a:r>
          </a:p>
        </p:txBody>
      </p:sp>
      <p:pic>
        <p:nvPicPr>
          <p:cNvPr id="13" name="Изображение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381328"/>
            <a:ext cx="1224136" cy="401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352" y="1532824"/>
            <a:ext cx="820336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Консолидация в ОАО «Региональная корпорация развития» земельных участков, необходимых для реализации инвестиционных проектов.</a:t>
            </a:r>
          </a:p>
          <a:p>
            <a:pPr indent="-360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формировании предложений по реализации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Ростовской области.</a:t>
            </a:r>
          </a:p>
          <a:p>
            <a:pPr indent="-360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единой площадки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внесения предложений,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обсуждения и принятия решений по всем направлениям инвестиций в восточные районы Ростовской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</a:p>
          <a:p>
            <a:pPr indent="-360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создания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территориального инновационного агропромышленного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кластера и исполнение функций управляющей компании кластера.</a:t>
            </a:r>
          </a:p>
          <a:p>
            <a:pPr indent="-360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ОАО «РКР» в проектных компаниях, реализующих инвестиционные проекты на территории восточных районов Ростовской области, в качестве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соинвестора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07704" y="6465386"/>
            <a:ext cx="7128792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938" y="4981295"/>
            <a:ext cx="2122460" cy="1271124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4366" y="6202167"/>
            <a:ext cx="6530280" cy="3923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124" y="41182"/>
            <a:ext cx="892899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</a:t>
            </a:r>
          </a:p>
        </p:txBody>
      </p:sp>
      <p:pic>
        <p:nvPicPr>
          <p:cNvPr id="10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325132"/>
            <a:ext cx="1224136" cy="401864"/>
          </a:xfrm>
          <a:prstGeom prst="rect">
            <a:avLst/>
          </a:prstGeom>
        </p:spPr>
      </p:pic>
      <p:pic>
        <p:nvPicPr>
          <p:cNvPr id="8" name="Рисунок 7" descr="D:\Users\Пользователь\Desktop\Фото все\ФЛЕШКА  В  С  Я  за 2014 и  2015 г\20140829_0825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6035"/>
            <a:ext cx="31337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biotecnologiepertutti.it/wp-content/uploads/2009/01/impiant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1229" y="326034"/>
            <a:ext cx="33147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360tv.ru/binfiles/images/20150203/b0aa89e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5929" y="326033"/>
            <a:ext cx="2480567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st.tengrinews.kz/userdata/news/2012/news_216918/photo_59949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05" y="4960248"/>
            <a:ext cx="2490840" cy="125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img2.vitaportal.ru/sites/default/files/story_files/8.JPG?136035327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71092" y="3548958"/>
            <a:ext cx="2361306" cy="142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www.greendiary.com/wp-content/uploads/2012/07/sorghum_Y1FES_17299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502" y="1783360"/>
            <a:ext cx="3015944" cy="176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98" y="3545469"/>
            <a:ext cx="1885265" cy="14257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69" y="1771889"/>
            <a:ext cx="2734427" cy="177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 descr="http://mw2.google.com/mw-panoramio/photos/medium/9849912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44763" y="3549660"/>
            <a:ext cx="2426329" cy="142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://wallpaperscraft.ru/image/20940/3840x240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01419" y="4969467"/>
            <a:ext cx="2209799" cy="125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://www.clarkemachinery.ie/clarkemachinery/main/trojan_140711_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6526" y="3548643"/>
            <a:ext cx="2242972" cy="141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://i.doska.ru/images/2015-04-27/18110/VnUIHEFnSA==/agriculture-agricultural-machinery-irrigation-systems-1-3.800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23446" y="1783359"/>
            <a:ext cx="3178623" cy="176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45" y="4970319"/>
            <a:ext cx="2104817" cy="12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7482</TotalTime>
  <Words>686</Words>
  <Application>Microsoft Office PowerPoint</Application>
  <PresentationFormat>Экран (4:3)</PresentationFormat>
  <Paragraphs>137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Предложения ОАО «Региональная корпорация развития» по реализации инвестиционных проектов в восточных районах Ростовской области</vt:lpstr>
      <vt:lpstr>Краткая характеристика восточных районов Ростовской области</vt:lpstr>
      <vt:lpstr>Принципиальная схема развития восточных районов Ростовской области</vt:lpstr>
      <vt:lpstr>Территориальный инновационный агропромышленный кластер  (начало)</vt:lpstr>
      <vt:lpstr>Территориальный инновационный агропромышленный кластер  (окончание)</vt:lpstr>
      <vt:lpstr>Роль ОАО «Региональная корпорация развития» в процессе реализации инвестиционных проектов на территории восточных районов Ростовской области</vt:lpstr>
      <vt:lpstr>Спасибо за внимание!</vt:lpstr>
    </vt:vector>
  </TitlesOfParts>
  <Company>РКР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СТРАТЕГИЧЕСКИЙ ПЛАН</dc:title>
  <dc:creator>VG Kochnev</dc:creator>
  <cp:lastModifiedBy>Ксения</cp:lastModifiedBy>
  <cp:revision>425</cp:revision>
  <cp:lastPrinted>2016-02-09T07:22:53Z</cp:lastPrinted>
  <dcterms:created xsi:type="dcterms:W3CDTF">2015-01-16T09:07:55Z</dcterms:created>
  <dcterms:modified xsi:type="dcterms:W3CDTF">2016-02-09T11:47:33Z</dcterms:modified>
</cp:coreProperties>
</file>