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388" r:id="rId2"/>
    <p:sldId id="390" r:id="rId3"/>
    <p:sldId id="398" r:id="rId4"/>
    <p:sldId id="391" r:id="rId5"/>
    <p:sldId id="406" r:id="rId6"/>
    <p:sldId id="407" r:id="rId7"/>
    <p:sldId id="408" r:id="rId8"/>
    <p:sldId id="416" r:id="rId9"/>
    <p:sldId id="417" r:id="rId10"/>
    <p:sldId id="409" r:id="rId11"/>
    <p:sldId id="414" r:id="rId12"/>
    <p:sldId id="404" r:id="rId13"/>
    <p:sldId id="387" r:id="rId14"/>
    <p:sldId id="415" r:id="rId15"/>
    <p:sldId id="410" r:id="rId16"/>
    <p:sldId id="363" r:id="rId17"/>
    <p:sldId id="372" r:id="rId18"/>
    <p:sldId id="405" r:id="rId19"/>
    <p:sldId id="381" r:id="rId20"/>
    <p:sldId id="375" r:id="rId21"/>
    <p:sldId id="411" r:id="rId22"/>
    <p:sldId id="382" r:id="rId23"/>
    <p:sldId id="399" r:id="rId24"/>
    <p:sldId id="367" r:id="rId25"/>
    <p:sldId id="412" r:id="rId26"/>
    <p:sldId id="386" r:id="rId27"/>
    <p:sldId id="401" r:id="rId28"/>
    <p:sldId id="413" r:id="rId29"/>
    <p:sldId id="402" r:id="rId30"/>
  </p:sldIdLst>
  <p:sldSz cx="9906000" cy="6858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  <p15:guide id="3" orient="horz" pos="2566">
          <p15:clr>
            <a:srgbClr val="A4A3A4"/>
          </p15:clr>
        </p15:guide>
        <p15:guide id="4" pos="34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66"/>
    <a:srgbClr val="E3CD29"/>
    <a:srgbClr val="EDFB3B"/>
    <a:srgbClr val="9BF244"/>
    <a:srgbClr val="DAD75F"/>
    <a:srgbClr val="66D070"/>
    <a:srgbClr val="4D9406"/>
    <a:srgbClr val="639D87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86" autoAdjust="0"/>
    <p:restoredTop sz="94598" autoAdjust="0"/>
  </p:normalViewPr>
  <p:slideViewPr>
    <p:cSldViewPr snapToGrid="0">
      <p:cViewPr varScale="1">
        <p:scale>
          <a:sx n="106" d="100"/>
          <a:sy n="106" d="100"/>
        </p:scale>
        <p:origin x="1674" y="114"/>
      </p:cViewPr>
      <p:guideLst>
        <p:guide orient="horz" pos="2160"/>
        <p:guide pos="3120"/>
        <p:guide orient="horz" pos="2566"/>
        <p:guide pos="34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46351" cy="497759"/>
          </a:xfrm>
          <a:prstGeom prst="rect">
            <a:avLst/>
          </a:prstGeom>
        </p:spPr>
        <p:txBody>
          <a:bodyPr vert="horz" lIns="91727" tIns="45863" rIns="91727" bIns="4586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733" y="4"/>
            <a:ext cx="2946351" cy="497759"/>
          </a:xfrm>
          <a:prstGeom prst="rect">
            <a:avLst/>
          </a:prstGeom>
        </p:spPr>
        <p:txBody>
          <a:bodyPr vert="horz" lIns="91727" tIns="45863" rIns="91727" bIns="45863" rtlCol="0"/>
          <a:lstStyle>
            <a:lvl1pPr algn="r">
              <a:defRPr sz="1200"/>
            </a:lvl1pPr>
          </a:lstStyle>
          <a:p>
            <a:fld id="{FFF04533-FB4C-4282-A44D-EDC57797F2B8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5" y="9430471"/>
            <a:ext cx="2946351" cy="497759"/>
          </a:xfrm>
          <a:prstGeom prst="rect">
            <a:avLst/>
          </a:prstGeom>
        </p:spPr>
        <p:txBody>
          <a:bodyPr vert="horz" lIns="91727" tIns="45863" rIns="91727" bIns="4586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7375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2945659" cy="498135"/>
          </a:xfrm>
          <a:prstGeom prst="rect">
            <a:avLst/>
          </a:prstGeom>
        </p:spPr>
        <p:txBody>
          <a:bodyPr vert="horz" lIns="91727" tIns="45863" rIns="91727" bIns="4586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0" y="2"/>
            <a:ext cx="2945659" cy="498135"/>
          </a:xfrm>
          <a:prstGeom prst="rect">
            <a:avLst/>
          </a:prstGeom>
        </p:spPr>
        <p:txBody>
          <a:bodyPr vert="horz" lIns="91727" tIns="45863" rIns="91727" bIns="45863" rtlCol="0"/>
          <a:lstStyle>
            <a:lvl1pPr algn="r">
              <a:defRPr sz="1200"/>
            </a:lvl1pPr>
          </a:lstStyle>
          <a:p>
            <a:fld id="{66D6FAFC-451C-436D-8531-C0D6CE46BE45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77900" y="1241425"/>
            <a:ext cx="484187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27" tIns="45863" rIns="91727" bIns="4586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8"/>
          </a:xfrm>
          <a:prstGeom prst="rect">
            <a:avLst/>
          </a:prstGeom>
        </p:spPr>
        <p:txBody>
          <a:bodyPr vert="horz" lIns="91727" tIns="45863" rIns="91727" bIns="4586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30094"/>
            <a:ext cx="2945659" cy="498134"/>
          </a:xfrm>
          <a:prstGeom prst="rect">
            <a:avLst/>
          </a:prstGeom>
        </p:spPr>
        <p:txBody>
          <a:bodyPr vert="horz" lIns="91727" tIns="45863" rIns="91727" bIns="4586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0" y="9430094"/>
            <a:ext cx="2945659" cy="498134"/>
          </a:xfrm>
          <a:prstGeom prst="rect">
            <a:avLst/>
          </a:prstGeom>
        </p:spPr>
        <p:txBody>
          <a:bodyPr vert="horz" lIns="91727" tIns="45863" rIns="91727" bIns="45863" rtlCol="0" anchor="b"/>
          <a:lstStyle>
            <a:lvl1pPr algn="r">
              <a:defRPr sz="1200"/>
            </a:lvl1pPr>
          </a:lstStyle>
          <a:p>
            <a:fld id="{FB9F90E7-9D2F-4C4E-B519-B4D2F33B52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845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74E310-961F-F54E-B1DA-FAA6C14D9CE1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kumimoji="0" lang="ru-RU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41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90E7-9D2F-4C4E-B519-B4D2F33B5204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2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D836-4E45-7B47-9666-0BA5D475B21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2831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8D8A-A840-3346-BC34-0CE88B6715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517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AE19-0AC8-EE41-9B90-CD4490327B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8080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F7D67-564B-DB4A-B7D8-C43101F5613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21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768E4-FDC7-F741-A5D0-4F94F76589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4035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5"/>
            <a:ext cx="4375150" cy="4525963"/>
          </a:xfrm>
        </p:spPr>
        <p:txBody>
          <a:bodyPr/>
          <a:lstStyle>
            <a:lvl1pPr>
              <a:defRPr sz="2799"/>
            </a:lvl1pPr>
            <a:lvl2pPr>
              <a:defRPr sz="2401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5"/>
            <a:ext cx="4375150" cy="4525963"/>
          </a:xfrm>
        </p:spPr>
        <p:txBody>
          <a:bodyPr/>
          <a:lstStyle>
            <a:lvl1pPr>
              <a:defRPr sz="2799"/>
            </a:lvl1pPr>
            <a:lvl2pPr>
              <a:defRPr sz="2401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BBC0-44A1-CD43-AF2A-2B051A688F9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2441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81" indent="0">
              <a:buNone/>
              <a:defRPr sz="2000" b="1"/>
            </a:lvl2pPr>
            <a:lvl3pPr marL="914362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3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40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6" y="1535113"/>
            <a:ext cx="4378589" cy="63976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81" indent="0">
              <a:buNone/>
              <a:defRPr sz="2000" b="1"/>
            </a:lvl2pPr>
            <a:lvl3pPr marL="914362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3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6" y="2174875"/>
            <a:ext cx="4378589" cy="3951288"/>
          </a:xfrm>
        </p:spPr>
        <p:txBody>
          <a:bodyPr/>
          <a:lstStyle>
            <a:lvl1pPr>
              <a:defRPr sz="240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43CE-63F4-8742-ADF9-3FA4A75E7D5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4219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C499-8DF2-4B40-992D-6AEDBD3D62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28183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044BF-603D-A043-97BD-AE3C41F58F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760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8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1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200"/>
            </a:lvl2pPr>
            <a:lvl3pPr marL="914362" indent="0">
              <a:buNone/>
              <a:defRPr sz="1000"/>
            </a:lvl3pPr>
            <a:lvl4pPr marL="1371543" indent="0">
              <a:buNone/>
              <a:defRPr sz="900"/>
            </a:lvl4pPr>
            <a:lvl5pPr marL="1828723" indent="0">
              <a:buNone/>
              <a:defRPr sz="900"/>
            </a:lvl5pPr>
            <a:lvl6pPr marL="2285905" indent="0">
              <a:buNone/>
              <a:defRPr sz="900"/>
            </a:lvl6pPr>
            <a:lvl7pPr marL="2743085" indent="0">
              <a:buNone/>
              <a:defRPr sz="900"/>
            </a:lvl7pPr>
            <a:lvl8pPr marL="3200266" indent="0">
              <a:buNone/>
              <a:defRPr sz="900"/>
            </a:lvl8pPr>
            <a:lvl9pPr marL="36574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A5D2-6629-364D-9410-A18739289C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92243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181" indent="0">
              <a:buNone/>
              <a:defRPr sz="2799"/>
            </a:lvl2pPr>
            <a:lvl3pPr marL="914362" indent="0">
              <a:buNone/>
              <a:defRPr sz="2401"/>
            </a:lvl3pPr>
            <a:lvl4pPr marL="1371543" indent="0">
              <a:buNone/>
              <a:defRPr sz="2000"/>
            </a:lvl4pPr>
            <a:lvl5pPr marL="1828723" indent="0">
              <a:buNone/>
              <a:defRPr sz="2000"/>
            </a:lvl5pPr>
            <a:lvl6pPr marL="2285905" indent="0">
              <a:buNone/>
              <a:defRPr sz="2000"/>
            </a:lvl6pPr>
            <a:lvl7pPr marL="2743085" indent="0">
              <a:buNone/>
              <a:defRPr sz="2000"/>
            </a:lvl7pPr>
            <a:lvl8pPr marL="3200266" indent="0">
              <a:buNone/>
              <a:defRPr sz="2000"/>
            </a:lvl8pPr>
            <a:lvl9pPr marL="365744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200"/>
            </a:lvl2pPr>
            <a:lvl3pPr marL="914362" indent="0">
              <a:buNone/>
              <a:defRPr sz="1000"/>
            </a:lvl3pPr>
            <a:lvl4pPr marL="1371543" indent="0">
              <a:buNone/>
              <a:defRPr sz="900"/>
            </a:lvl4pPr>
            <a:lvl5pPr marL="1828723" indent="0">
              <a:buNone/>
              <a:defRPr sz="900"/>
            </a:lvl5pPr>
            <a:lvl6pPr marL="2285905" indent="0">
              <a:buNone/>
              <a:defRPr sz="900"/>
            </a:lvl6pPr>
            <a:lvl7pPr marL="2743085" indent="0">
              <a:buNone/>
              <a:defRPr sz="900"/>
            </a:lvl7pPr>
            <a:lvl8pPr marL="3200266" indent="0">
              <a:buNone/>
              <a:defRPr sz="900"/>
            </a:lvl8pPr>
            <a:lvl9pPr marL="36574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7461-7B59-174F-9A6D-6E97DB3979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030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32C60-45A0-044C-A056-F21B725CC6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26.02.2018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36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6" indent="-342886" algn="l" defTabSz="914362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918" indent="-285738" algn="l" defTabSz="914362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2" indent="-228591" algn="l" defTabSz="91436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4" indent="-228591" algn="l" defTabSz="91436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5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240585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22914" y="260649"/>
            <a:ext cx="9056077" cy="147002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>
                <a:solidFill>
                  <a:schemeClr val="bg1"/>
                </a:solidFill>
                <a:latin typeface="Impact" panose="020B0806030902050204" pitchFamily="34" charset="0"/>
                <a:ea typeface="Cambria Math" panose="02040503050406030204" pitchFamily="18" charset="0"/>
              </a:rPr>
              <a:t>Донские молочные продукты</a:t>
            </a:r>
            <a:br>
              <a:rPr lang="ru-RU" sz="6000" dirty="0" smtClean="0">
                <a:solidFill>
                  <a:schemeClr val="bg1"/>
                </a:solidFill>
                <a:latin typeface="Impact" panose="020B0806030902050204" pitchFamily="34" charset="0"/>
                <a:ea typeface="Cambria Math" panose="02040503050406030204" pitchFamily="18" charset="0"/>
              </a:rPr>
            </a:br>
            <a:r>
              <a:rPr lang="ru-RU" sz="2650" dirty="0" smtClean="0">
                <a:solidFill>
                  <a:schemeClr val="bg1"/>
                </a:solidFill>
                <a:latin typeface="Impact" panose="020B0806030902050204" pitchFamily="34" charset="0"/>
                <a:ea typeface="Cambria Math" panose="02040503050406030204" pitchFamily="18" charset="0"/>
              </a:rPr>
              <a:t>инновационный территориальный  кластер</a:t>
            </a:r>
            <a:endParaRPr lang="ru-RU" sz="2650" dirty="0">
              <a:solidFill>
                <a:schemeClr val="bg1"/>
              </a:solidFill>
              <a:latin typeface="Impact" panose="020B0806030902050204" pitchFamily="34" charset="0"/>
              <a:ea typeface="Cambria Math" panose="020405030504060302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201615" y="2780928"/>
            <a:ext cx="7913078" cy="1008112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ОТЧЁТ О СОВМЕСТНОЙ РАБОТЕ В 201</a:t>
            </a:r>
            <a:r>
              <a:rPr lang="en-US" sz="2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  <a:r>
              <a:rPr lang="ru-RU" sz="2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г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ПЛАНЫ НА 201</a:t>
            </a:r>
            <a:r>
              <a:rPr lang="en-US" sz="2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  <a:r>
              <a:rPr lang="ru-RU" sz="2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г</a:t>
            </a:r>
            <a:endParaRPr lang="ru-RU" sz="28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374944" y="5589240"/>
            <a:ext cx="7760150" cy="576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АО «Региональная корпорация развития»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209507" y="4591535"/>
            <a:ext cx="3864992" cy="703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Директор по сельхозпроектам АО «РКР» </a:t>
            </a:r>
          </a:p>
          <a:p>
            <a:pPr algn="r"/>
            <a:r>
              <a:rPr lang="ru-RU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Ю.Б. Паршуков</a:t>
            </a:r>
          </a:p>
        </p:txBody>
      </p:sp>
    </p:spTree>
    <p:extLst>
      <p:ext uri="{BB962C8B-B14F-4D97-AF65-F5344CB8AC3E}">
        <p14:creationId xmlns:p14="http://schemas.microsoft.com/office/powerpoint/2010/main" val="1242283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pPr lvl="0">
                <a:defRPr sz="1800"/>
              </a:pPr>
              <a:t>10</a:t>
            </a:fld>
            <a:endParaRPr sz="1200"/>
          </a:p>
        </p:txBody>
      </p:sp>
      <p:sp>
        <p:nvSpPr>
          <p:cNvPr id="203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4635" y="246312"/>
            <a:ext cx="95252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взаимодействие между участниками кластера.</a:t>
            </a:r>
          </a:p>
          <a:p>
            <a:pPr algn="ctr"/>
            <a:r>
              <a:rPr lang="ru-RU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предприятий </a:t>
            </a:r>
            <a:r>
              <a:rPr lang="mr-I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участников.</a:t>
            </a:r>
            <a:endParaRPr lang="ru-RU" sz="2200" b="1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6" y="1360093"/>
            <a:ext cx="9666398" cy="4789472"/>
          </a:xfrm>
          <a:prstGeom prst="rect">
            <a:avLst/>
          </a:prstGeom>
        </p:spPr>
      </p:pic>
      <p:pic>
        <p:nvPicPr>
          <p:cNvPr id="8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324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pPr lvl="0">
                <a:defRPr sz="1800"/>
              </a:pPr>
              <a:t>11</a:t>
            </a:fld>
            <a:endParaRPr sz="1200"/>
          </a:p>
        </p:txBody>
      </p:sp>
      <p:sp>
        <p:nvSpPr>
          <p:cNvPr id="203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4635" y="246312"/>
            <a:ext cx="95252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взаимодействие между участниками кластера</a:t>
            </a:r>
            <a:endParaRPr lang="ru-RU" sz="2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8156" y="1022972"/>
            <a:ext cx="956056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/>
                <a:cs typeface="Times New Roman"/>
              </a:rPr>
              <a:t>В 2017 г. </a:t>
            </a:r>
            <a:r>
              <a:rPr lang="ru-RU" sz="2000" dirty="0">
                <a:latin typeface="Times New Roman"/>
                <a:cs typeface="Times New Roman"/>
              </a:rPr>
              <a:t>з</a:t>
            </a:r>
            <a:r>
              <a:rPr lang="ru-RU" sz="2000" dirty="0" smtClean="0">
                <a:latin typeface="Times New Roman"/>
                <a:cs typeface="Times New Roman"/>
              </a:rPr>
              <a:t>авезено более 2000 голов племенного молодняка, в том числе от участников кластера.</a:t>
            </a:r>
          </a:p>
          <a:p>
            <a:endParaRPr lang="ru-RU" sz="2000" dirty="0" smtClean="0">
              <a:latin typeface="Times New Roman"/>
              <a:cs typeface="Times New Roman"/>
            </a:endParaRPr>
          </a:p>
          <a:p>
            <a:r>
              <a:rPr lang="ru-RU" sz="2000" dirty="0" smtClean="0">
                <a:latin typeface="Times New Roman"/>
                <a:cs typeface="Times New Roman"/>
              </a:rPr>
              <a:t>В интересах участников кластера выполнены научные исследования:</a:t>
            </a:r>
          </a:p>
          <a:p>
            <a:pPr algn="ctr"/>
            <a:endParaRPr lang="ru-RU" sz="2000" u="sng" dirty="0" smtClean="0">
              <a:latin typeface="Times New Roman"/>
              <a:cs typeface="Times New Roman"/>
            </a:endParaRPr>
          </a:p>
          <a:p>
            <a:r>
              <a:rPr lang="ru-RU" sz="2000" i="1" dirty="0" smtClean="0">
                <a:latin typeface="Times New Roman"/>
                <a:cs typeface="Times New Roman"/>
              </a:rPr>
              <a:t>«</a:t>
            </a:r>
            <a:r>
              <a:rPr lang="ru-RU" sz="2000" i="1" dirty="0">
                <a:latin typeface="Times New Roman"/>
                <a:cs typeface="Times New Roman"/>
              </a:rPr>
              <a:t>Актуализация программы развития инновационного территориального кластера </a:t>
            </a:r>
            <a:endParaRPr lang="ru-RU" sz="2000" i="1" dirty="0" smtClean="0">
              <a:latin typeface="Times New Roman"/>
              <a:cs typeface="Times New Roman"/>
            </a:endParaRPr>
          </a:p>
          <a:p>
            <a:r>
              <a:rPr lang="ru-RU" sz="2000" i="1" dirty="0" smtClean="0">
                <a:latin typeface="Times New Roman"/>
                <a:cs typeface="Times New Roman"/>
              </a:rPr>
              <a:t>«</a:t>
            </a:r>
            <a:r>
              <a:rPr lang="ru-RU" sz="2000" i="1" dirty="0">
                <a:latin typeface="Times New Roman"/>
                <a:cs typeface="Times New Roman"/>
              </a:rPr>
              <a:t>Донские молочные продукты» на период до 2020 года</a:t>
            </a:r>
            <a:r>
              <a:rPr lang="ru-RU" sz="2000" i="1" dirty="0" smtClean="0">
                <a:latin typeface="Times New Roman"/>
                <a:cs typeface="Times New Roman"/>
              </a:rPr>
              <a:t>» </a:t>
            </a:r>
          </a:p>
          <a:p>
            <a:endParaRPr lang="ru-RU" sz="2000" dirty="0" smtClean="0">
              <a:latin typeface="Times New Roman"/>
              <a:cs typeface="Times New Roman"/>
            </a:endParaRPr>
          </a:p>
          <a:p>
            <a:pPr algn="r"/>
            <a:r>
              <a:rPr lang="ru-RU" sz="2000" dirty="0" smtClean="0">
                <a:latin typeface="Times New Roman"/>
                <a:cs typeface="Times New Roman"/>
              </a:rPr>
              <a:t> Исполнитель: </a:t>
            </a:r>
            <a:r>
              <a:rPr lang="ru-RU" dirty="0" smtClean="0">
                <a:latin typeface="Times New Roman"/>
                <a:cs typeface="Times New Roman"/>
              </a:rPr>
              <a:t>«</a:t>
            </a:r>
            <a:r>
              <a:rPr lang="ru-RU" dirty="0">
                <a:latin typeface="Times New Roman"/>
                <a:cs typeface="Times New Roman"/>
              </a:rPr>
              <a:t>ФГБУ «Всероссийский научно</a:t>
            </a:r>
            <a:r>
              <a:rPr lang="ru-RU" dirty="0" smtClean="0">
                <a:latin typeface="Times New Roman"/>
                <a:cs typeface="Times New Roman"/>
              </a:rPr>
              <a:t>-</a:t>
            </a:r>
          </a:p>
          <a:p>
            <a:pPr algn="r"/>
            <a:r>
              <a:rPr lang="ru-RU" dirty="0" smtClean="0">
                <a:latin typeface="Times New Roman"/>
                <a:cs typeface="Times New Roman"/>
              </a:rPr>
              <a:t>исследовательский институт экономики </a:t>
            </a:r>
          </a:p>
          <a:p>
            <a:pPr algn="r"/>
            <a:r>
              <a:rPr lang="ru-RU" dirty="0" smtClean="0">
                <a:latin typeface="Times New Roman"/>
                <a:cs typeface="Times New Roman"/>
              </a:rPr>
              <a:t>и </a:t>
            </a:r>
            <a:r>
              <a:rPr lang="ru-RU" dirty="0">
                <a:latin typeface="Times New Roman"/>
                <a:cs typeface="Times New Roman"/>
              </a:rPr>
              <a:t>нормативов</a:t>
            </a:r>
            <a:r>
              <a:rPr lang="ru-RU" dirty="0" smtClean="0">
                <a:latin typeface="Times New Roman"/>
                <a:cs typeface="Times New Roman"/>
              </a:rPr>
              <a:t>» (</a:t>
            </a:r>
            <a:r>
              <a:rPr lang="ru-RU" dirty="0" err="1" smtClean="0">
                <a:latin typeface="Times New Roman"/>
                <a:cs typeface="Times New Roman"/>
              </a:rPr>
              <a:t>ВНИИЭиН</a:t>
            </a:r>
            <a:r>
              <a:rPr lang="ru-RU" dirty="0" smtClean="0">
                <a:latin typeface="Times New Roman"/>
                <a:cs typeface="Times New Roman"/>
              </a:rPr>
              <a:t>); </a:t>
            </a:r>
            <a:endParaRPr lang="ru-RU" dirty="0">
              <a:latin typeface="Times New Roman"/>
              <a:cs typeface="Times New Roman"/>
            </a:endParaRPr>
          </a:p>
          <a:p>
            <a:pPr algn="r"/>
            <a:endParaRPr lang="ru-RU" dirty="0" smtClean="0">
              <a:latin typeface="Times New Roman"/>
              <a:cs typeface="Times New Roman"/>
            </a:endParaRPr>
          </a:p>
          <a:p>
            <a:r>
              <a:rPr lang="ru-RU" sz="2000" i="1" dirty="0" smtClean="0">
                <a:latin typeface="Times New Roman"/>
                <a:cs typeface="Times New Roman"/>
              </a:rPr>
              <a:t>«</a:t>
            </a:r>
            <a:r>
              <a:rPr lang="ru-RU" sz="2000" i="1" dirty="0">
                <a:latin typeface="Times New Roman"/>
                <a:cs typeface="Times New Roman"/>
              </a:rPr>
              <a:t>Комбикорма для КРС»</a:t>
            </a:r>
            <a:r>
              <a:rPr lang="ru-RU" sz="2000" dirty="0">
                <a:latin typeface="Times New Roman"/>
                <a:cs typeface="Times New Roman"/>
              </a:rPr>
              <a:t>, </a:t>
            </a:r>
            <a:endParaRPr lang="ru-RU" sz="2000" dirty="0" smtClean="0">
              <a:latin typeface="Times New Roman"/>
              <a:cs typeface="Times New Roman"/>
            </a:endParaRPr>
          </a:p>
          <a:p>
            <a:r>
              <a:rPr lang="ru-RU" sz="2000" i="1" dirty="0" smtClean="0">
                <a:latin typeface="Times New Roman"/>
                <a:cs typeface="Times New Roman"/>
              </a:rPr>
              <a:t>«</a:t>
            </a:r>
            <a:r>
              <a:rPr lang="ru-RU" sz="2000" i="1" dirty="0">
                <a:latin typeface="Times New Roman"/>
                <a:cs typeface="Times New Roman"/>
              </a:rPr>
              <a:t>Организация работ по обеспечению соответствия продукции предприятий </a:t>
            </a:r>
            <a:r>
              <a:rPr lang="ru-RU" sz="2000" i="1" dirty="0" smtClean="0">
                <a:latin typeface="Times New Roman"/>
                <a:cs typeface="Times New Roman"/>
              </a:rPr>
              <a:t>МСП</a:t>
            </a:r>
            <a:r>
              <a:rPr lang="ru-RU" sz="2000" i="1" dirty="0">
                <a:latin typeface="Times New Roman"/>
                <a:cs typeface="Times New Roman"/>
              </a:rPr>
              <a:t> </a:t>
            </a:r>
            <a:r>
              <a:rPr lang="mr-IN" sz="2000" i="1" dirty="0" smtClean="0">
                <a:latin typeface="Times New Roman"/>
                <a:cs typeface="Times New Roman"/>
              </a:rPr>
              <a:t>–</a:t>
            </a:r>
            <a:r>
              <a:rPr lang="ru-RU" sz="2000" i="1" dirty="0" smtClean="0">
                <a:latin typeface="Times New Roman"/>
                <a:cs typeface="Times New Roman"/>
              </a:rPr>
              <a:t> </a:t>
            </a:r>
          </a:p>
          <a:p>
            <a:r>
              <a:rPr lang="ru-RU" sz="2000" i="1" dirty="0" smtClean="0">
                <a:latin typeface="Times New Roman"/>
                <a:cs typeface="Times New Roman"/>
              </a:rPr>
              <a:t>участников </a:t>
            </a:r>
            <a:r>
              <a:rPr lang="ru-RU" sz="2000" i="1" dirty="0">
                <a:latin typeface="Times New Roman"/>
                <a:cs typeface="Times New Roman"/>
              </a:rPr>
              <a:t>кластера требованиям потребителей в целях выхода на новые рынки сбыта</a:t>
            </a:r>
            <a:r>
              <a:rPr lang="ru-RU" sz="2000" i="1" dirty="0" smtClean="0">
                <a:latin typeface="Times New Roman"/>
                <a:cs typeface="Times New Roman"/>
              </a:rPr>
              <a:t>»</a:t>
            </a:r>
            <a:endParaRPr lang="ru-RU" sz="2000" dirty="0" smtClean="0">
              <a:latin typeface="Times New Roman"/>
              <a:cs typeface="Times New Roman"/>
            </a:endParaRPr>
          </a:p>
          <a:p>
            <a:pPr algn="r"/>
            <a:r>
              <a:rPr lang="ru-RU" sz="2000" dirty="0" smtClean="0">
                <a:latin typeface="Times New Roman"/>
                <a:cs typeface="Times New Roman"/>
              </a:rPr>
              <a:t>Исполнители: </a:t>
            </a:r>
            <a:r>
              <a:rPr lang="ru-RU" dirty="0">
                <a:latin typeface="Times New Roman"/>
                <a:cs typeface="Times New Roman"/>
              </a:rPr>
              <a:t>«</a:t>
            </a:r>
            <a:r>
              <a:rPr lang="ru-RU" dirty="0" err="1">
                <a:latin typeface="Times New Roman"/>
                <a:cs typeface="Times New Roman"/>
              </a:rPr>
              <a:t>ДонГАУ</a:t>
            </a:r>
            <a:r>
              <a:rPr lang="ru-RU" dirty="0">
                <a:latin typeface="Times New Roman"/>
                <a:cs typeface="Times New Roman"/>
              </a:rPr>
              <a:t>», </a:t>
            </a:r>
            <a:r>
              <a:rPr lang="ru-RU" dirty="0" err="1">
                <a:latin typeface="Times New Roman"/>
                <a:cs typeface="Times New Roman"/>
              </a:rPr>
              <a:t>ВНИИЭиН</a:t>
            </a:r>
            <a:r>
              <a:rPr lang="ru-RU" sz="2000" dirty="0">
                <a:latin typeface="Times New Roman"/>
                <a:cs typeface="Times New Roman"/>
              </a:rPr>
              <a:t>.</a:t>
            </a:r>
          </a:p>
          <a:p>
            <a:r>
              <a:rPr lang="ru-RU" sz="1600" dirty="0">
                <a:latin typeface="Times New Roman"/>
                <a:cs typeface="Times New Roman"/>
              </a:rPr>
              <a:t> </a:t>
            </a:r>
            <a:endParaRPr lang="ru-RU" sz="2000" dirty="0">
              <a:latin typeface="Times New Roman"/>
              <a:cs typeface="Times New Roman"/>
            </a:endParaRPr>
          </a:p>
        </p:txBody>
      </p:sp>
      <p:pic>
        <p:nvPicPr>
          <p:cNvPr id="8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418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076" y="5394737"/>
            <a:ext cx="925469" cy="933659"/>
          </a:xfrm>
          <a:prstGeom prst="rect">
            <a:avLst/>
          </a:prstGeom>
        </p:spPr>
      </p:pic>
      <p:sp>
        <p:nvSpPr>
          <p:cNvPr id="202" name="Shape 202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pPr lvl="0">
                <a:defRPr sz="1800"/>
              </a:pPr>
              <a:t>12</a:t>
            </a:fld>
            <a:endParaRPr sz="1200"/>
          </a:p>
        </p:txBody>
      </p:sp>
      <p:sp>
        <p:nvSpPr>
          <p:cNvPr id="203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4635" y="246312"/>
            <a:ext cx="95252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вопросы кластера</a:t>
            </a:r>
            <a:endParaRPr lang="ru-RU" sz="2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17423" y="1386541"/>
            <a:ext cx="8866744" cy="3861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3413" lvl="0" indent="-457200">
              <a:lnSpc>
                <a:spcPct val="140000"/>
              </a:lnSpc>
              <a:buFont typeface="Wingdings" charset="2"/>
              <a:buChar char="q"/>
              <a:defRPr sz="1800"/>
            </a:pPr>
            <a:r>
              <a:rPr lang="ru-RU" sz="2200" dirty="0" smtClean="0">
                <a:latin typeface="Times New Roman"/>
                <a:cs typeface="Times New Roman"/>
              </a:rPr>
              <a:t>Участие в инвестиционном проекте строительства инновационной учебной фермы на 500 коров АО «Донское молоко»</a:t>
            </a:r>
          </a:p>
          <a:p>
            <a:pPr marL="519113" indent="-342900">
              <a:lnSpc>
                <a:spcPct val="140000"/>
              </a:lnSpc>
              <a:buFont typeface="Wingdings" charset="2"/>
              <a:buChar char="q"/>
              <a:defRPr sz="1800"/>
            </a:pPr>
            <a:r>
              <a:rPr lang="ru-RU" sz="2200" dirty="0" smtClean="0">
                <a:latin typeface="Times New Roman"/>
                <a:cs typeface="Times New Roman"/>
              </a:rPr>
              <a:t>Импортозамещение </a:t>
            </a:r>
            <a:r>
              <a:rPr lang="mr-IN" sz="2200" dirty="0" smtClean="0">
                <a:latin typeface="Times New Roman"/>
                <a:cs typeface="Times New Roman"/>
              </a:rPr>
              <a:t>–</a:t>
            </a:r>
            <a:r>
              <a:rPr lang="ru-RU" sz="2200" dirty="0" smtClean="0">
                <a:latin typeface="Times New Roman"/>
                <a:cs typeface="Times New Roman"/>
              </a:rPr>
              <a:t> обеспечение участников кластера племенным молодняком КРС от собственных </a:t>
            </a:r>
            <a:r>
              <a:rPr lang="ru-RU" sz="2200" dirty="0" err="1" smtClean="0">
                <a:latin typeface="Times New Roman"/>
                <a:cs typeface="Times New Roman"/>
              </a:rPr>
              <a:t>племхозяйств</a:t>
            </a:r>
            <a:endParaRPr lang="ru-RU" sz="2200" dirty="0" smtClean="0">
              <a:latin typeface="Times New Roman"/>
              <a:cs typeface="Times New Roman"/>
            </a:endParaRPr>
          </a:p>
          <a:p>
            <a:pPr marL="519113" indent="-342900">
              <a:lnSpc>
                <a:spcPct val="140000"/>
              </a:lnSpc>
              <a:buFont typeface="Wingdings" charset="2"/>
              <a:buChar char="q"/>
              <a:defRPr sz="1800"/>
            </a:pPr>
            <a:r>
              <a:rPr lang="ru-RU" sz="2200" dirty="0" err="1" smtClean="0">
                <a:latin typeface="Times New Roman"/>
                <a:cs typeface="Times New Roman"/>
              </a:rPr>
              <a:t>Инвестпредложение</a:t>
            </a:r>
            <a:r>
              <a:rPr lang="ru-RU" sz="2200" dirty="0" smtClean="0">
                <a:latin typeface="Times New Roman"/>
                <a:cs typeface="Times New Roman"/>
              </a:rPr>
              <a:t> по строительству молочных ферм на 1200 голов</a:t>
            </a:r>
          </a:p>
          <a:p>
            <a:pPr marL="519113" lvl="0" indent="-342900">
              <a:lnSpc>
                <a:spcPct val="140000"/>
              </a:lnSpc>
              <a:buFont typeface="Wingdings" charset="2"/>
              <a:buChar char="q"/>
              <a:defRPr sz="1800"/>
            </a:pPr>
            <a:r>
              <a:rPr lang="ru-RU" sz="2200" dirty="0" smtClean="0">
                <a:latin typeface="Times New Roman"/>
                <a:cs typeface="Times New Roman"/>
              </a:rPr>
              <a:t>Реализация молочной продукции под брендом «Сделано на Дону»</a:t>
            </a:r>
          </a:p>
          <a:p>
            <a:pPr marL="519113" lvl="0" indent="-342900">
              <a:lnSpc>
                <a:spcPct val="140000"/>
              </a:lnSpc>
              <a:buFont typeface="Wingdings" charset="2"/>
              <a:buChar char="q"/>
              <a:defRPr sz="1800"/>
            </a:pPr>
            <a:r>
              <a:rPr lang="ru-RU" sz="2200" dirty="0" smtClean="0">
                <a:latin typeface="Times New Roman"/>
                <a:cs typeface="Times New Roman"/>
              </a:rPr>
              <a:t>Итоговая цель -вывод донских молочных продуктов на экспорт</a:t>
            </a:r>
          </a:p>
        </p:txBody>
      </p:sp>
      <p:pic>
        <p:nvPicPr>
          <p:cNvPr id="7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285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 txBox="1">
            <a:spLocks/>
          </p:cNvSpPr>
          <p:nvPr/>
        </p:nvSpPr>
        <p:spPr>
          <a:xfrm>
            <a:off x="2542569" y="4214818"/>
            <a:ext cx="4786346" cy="1785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tabLst/>
              <a:defRPr/>
            </a:pPr>
            <a:endParaRPr kumimoji="0" lang="ru-RU" sz="1200" b="0" i="0" u="none" strike="noStrike" kern="1200" cap="all" spc="5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02965" y="290982"/>
            <a:ext cx="68789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учебно-производственная молочная ферма АО «Донское молоко»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Shape 212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pPr lvl="0">
                <a:defRPr sz="1800"/>
              </a:pPr>
              <a:t>13</a:t>
            </a:fld>
            <a:endParaRPr sz="1200" dirty="0"/>
          </a:p>
        </p:txBody>
      </p:sp>
      <p:pic>
        <p:nvPicPr>
          <p:cNvPr id="15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94462" y="966758"/>
            <a:ext cx="8789242" cy="5478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pPr algn="just">
              <a:lnSpc>
                <a:spcPct val="120000"/>
              </a:lnSpc>
            </a:pPr>
            <a:r>
              <a:rPr lang="ru-RU" sz="2000" b="1" dirty="0">
                <a:latin typeface="Times New Roman"/>
                <a:cs typeface="Times New Roman"/>
              </a:rPr>
              <a:t>Инициатор проекта </a:t>
            </a:r>
            <a:r>
              <a:rPr lang="ru-RU" sz="2000" dirty="0">
                <a:latin typeface="Times New Roman"/>
                <a:cs typeface="Times New Roman"/>
              </a:rPr>
              <a:t>– АО «Донское молоко</a:t>
            </a:r>
            <a:r>
              <a:rPr lang="ru-RU" sz="2000" dirty="0" smtClean="0">
                <a:latin typeface="Times New Roman"/>
                <a:cs typeface="Times New Roman"/>
              </a:rPr>
              <a:t>», </a:t>
            </a:r>
            <a:r>
              <a:rPr lang="ru-RU" sz="2000" dirty="0">
                <a:latin typeface="Times New Roman"/>
                <a:cs typeface="Times New Roman"/>
              </a:rPr>
              <a:t>зарегистрировано 11 апреля 2016г. в г.Ростове-на-</a:t>
            </a:r>
            <a:r>
              <a:rPr lang="ru-RU" sz="2000" dirty="0" smtClean="0">
                <a:latin typeface="Times New Roman"/>
                <a:cs typeface="Times New Roman"/>
              </a:rPr>
              <a:t>Дону</a:t>
            </a:r>
            <a:r>
              <a:rPr lang="ru-RU" sz="2000" i="1" dirty="0" smtClean="0">
                <a:latin typeface="Times New Roman"/>
                <a:cs typeface="Times New Roman"/>
              </a:rPr>
              <a:t>, </a:t>
            </a:r>
            <a:r>
              <a:rPr lang="ru-RU" sz="2000" i="1" dirty="0">
                <a:latin typeface="Times New Roman"/>
                <a:cs typeface="Times New Roman"/>
              </a:rPr>
              <a:t>уставный капитал </a:t>
            </a:r>
            <a:r>
              <a:rPr lang="ru-RU" sz="2000" i="1" dirty="0" smtClean="0">
                <a:latin typeface="Times New Roman"/>
                <a:cs typeface="Times New Roman"/>
              </a:rPr>
              <a:t>- </a:t>
            </a:r>
            <a:r>
              <a:rPr lang="ru-RU" sz="2000" i="1" dirty="0">
                <a:latin typeface="Times New Roman"/>
                <a:cs typeface="Times New Roman"/>
              </a:rPr>
              <a:t>500 000 рублей, основной вид деятельности – разведение молочного крупного рогатого скота, производство сырого молока) </a:t>
            </a:r>
            <a:r>
              <a:rPr lang="ru-RU" sz="2000" dirty="0">
                <a:latin typeface="Times New Roman"/>
                <a:cs typeface="Times New Roman"/>
              </a:rPr>
              <a:t>Учредитель – АО «Региональная корпорация развития», размер доли 100%</a:t>
            </a:r>
            <a:r>
              <a:rPr lang="ru-RU" sz="2000" dirty="0" smtClean="0">
                <a:latin typeface="Times New Roman"/>
                <a:cs typeface="Times New Roman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ru-RU" sz="2000" dirty="0" smtClean="0">
              <a:latin typeface="Times New Roman"/>
              <a:cs typeface="Times New Roman"/>
            </a:endParaRPr>
          </a:p>
          <a:p>
            <a:pPr algn="just">
              <a:lnSpc>
                <a:spcPct val="120000"/>
              </a:lnSpc>
            </a:pPr>
            <a:r>
              <a:rPr lang="ru-RU" sz="2000" dirty="0" smtClean="0">
                <a:latin typeface="Times New Roman"/>
                <a:cs typeface="Times New Roman"/>
              </a:rPr>
              <a:t>Земельный участок площадью 1050 га из числа земель Константиновского сельскохозяйственного техникума переданы Распоряжением Губернатора РО от 12.04.2017 №91 в долгосрочную аренду сроком на 49 лет, в том числе:</a:t>
            </a:r>
          </a:p>
          <a:p>
            <a:pPr algn="just">
              <a:lnSpc>
                <a:spcPct val="120000"/>
              </a:lnSpc>
            </a:pPr>
            <a:r>
              <a:rPr lang="ru-RU" sz="2000" dirty="0" smtClean="0">
                <a:latin typeface="Times New Roman"/>
                <a:cs typeface="Times New Roman"/>
              </a:rPr>
              <a:t>1033,49 га </a:t>
            </a:r>
            <a:r>
              <a:rPr lang="mr-IN" sz="2000" dirty="0" smtClean="0">
                <a:latin typeface="Times New Roman"/>
                <a:cs typeface="Times New Roman"/>
              </a:rPr>
              <a:t>–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cs typeface="Times New Roman"/>
              </a:rPr>
              <a:t>земли для организации кормопроизводства, 17,03 га (аренда на 10 лет) </a:t>
            </a:r>
            <a:r>
              <a:rPr lang="mr-IN" sz="2000" dirty="0" smtClean="0">
                <a:latin typeface="Times New Roman"/>
                <a:cs typeface="Times New Roman"/>
              </a:rPr>
              <a:t>–</a:t>
            </a:r>
            <a:r>
              <a:rPr lang="ru-RU" sz="2000" dirty="0" smtClean="0">
                <a:latin typeface="Times New Roman"/>
                <a:cs typeface="Times New Roman"/>
              </a:rPr>
              <a:t> площадка под строительство молочной фермы, выбрана с учетом близости к энергоресурсам, реконструируемой автодороге, выдержана санитарно-защитная зона.</a:t>
            </a:r>
            <a:endParaRPr lang="ru-RU" sz="2000" dirty="0">
              <a:latin typeface="Times New Roman"/>
              <a:cs typeface="Times New Roman"/>
            </a:endParaRPr>
          </a:p>
          <a:p>
            <a:endParaRPr lang="ru-RU" sz="2000" dirty="0" smtClean="0">
              <a:solidFill>
                <a:srgbClr val="31859C"/>
              </a:solidFill>
              <a:latin typeface="Times New Roman"/>
              <a:cs typeface="Times New Roman"/>
            </a:endParaRPr>
          </a:p>
        </p:txBody>
      </p:sp>
      <p:sp>
        <p:nvSpPr>
          <p:cNvPr id="9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666220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888" y="881865"/>
            <a:ext cx="6516112" cy="434407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1978107" y="4073525"/>
            <a:ext cx="4786346" cy="1785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tabLst/>
              <a:defRPr/>
            </a:pPr>
            <a:endParaRPr kumimoji="0" lang="ru-RU" sz="1200" b="0" i="0" u="none" strike="noStrike" kern="1200" cap="all" spc="5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029" y="32306"/>
            <a:ext cx="977224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Церемония закладки первого камня в строительство инновационной учебно-производственной молочной фермы АО «Донское молоко»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Shape 212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pPr lvl="0">
                <a:defRPr sz="1800"/>
              </a:pPr>
              <a:t>14</a:t>
            </a:fld>
            <a:endParaRPr sz="1200" dirty="0"/>
          </a:p>
        </p:txBody>
      </p:sp>
      <p:pic>
        <p:nvPicPr>
          <p:cNvPr id="15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3412" y="3932220"/>
            <a:ext cx="4127622" cy="2751748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22" y="1532270"/>
            <a:ext cx="3184527" cy="477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15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内容占位符 3" descr="交钥匙工程4.jpg"/>
          <p:cNvPicPr>
            <a:picLocks noChangeAspect="1"/>
          </p:cNvPicPr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>
            <a:off x="373073" y="1164067"/>
            <a:ext cx="9245579" cy="5141771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2542569" y="4214818"/>
            <a:ext cx="4786346" cy="1785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100000"/>
              <a:tabLst/>
              <a:defRPr/>
            </a:pPr>
            <a:endParaRPr kumimoji="0" lang="ru-RU" sz="1200" b="0" i="0" u="none" strike="noStrike" kern="1200" cap="all" spc="5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02965" y="290982"/>
            <a:ext cx="68789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учебно-производственная молочная ферма АО «Донское молоко»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Shape 212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pPr lvl="0">
                <a:defRPr sz="1800"/>
              </a:pPr>
              <a:t>15</a:t>
            </a:fld>
            <a:endParaRPr sz="1200" dirty="0"/>
          </a:p>
        </p:txBody>
      </p:sp>
      <p:pic>
        <p:nvPicPr>
          <p:cNvPr id="15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1453" y="1216114"/>
            <a:ext cx="878924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dirty="0" smtClean="0"/>
          </a:p>
          <a:p>
            <a:r>
              <a:rPr lang="ru-RU" sz="2000" b="1" dirty="0" smtClean="0">
                <a:latin typeface="Times New Roman"/>
                <a:cs typeface="Times New Roman"/>
              </a:rPr>
              <a:t>Объем инвестиций: </a:t>
            </a:r>
            <a:r>
              <a:rPr lang="ru-RU" sz="2000" dirty="0">
                <a:latin typeface="Times New Roman"/>
                <a:cs typeface="Times New Roman"/>
              </a:rPr>
              <a:t>-</a:t>
            </a:r>
            <a:r>
              <a:rPr lang="ru-RU" sz="2000" dirty="0" smtClean="0">
                <a:latin typeface="Times New Roman"/>
                <a:cs typeface="Times New Roman"/>
              </a:rPr>
              <a:t> 500 млн. рублей, в том числе:</a:t>
            </a:r>
          </a:p>
          <a:p>
            <a:pPr marL="2324100"/>
            <a:r>
              <a:rPr lang="ru-RU" sz="2000" dirty="0" smtClean="0">
                <a:latin typeface="Times New Roman"/>
                <a:cs typeface="Times New Roman"/>
              </a:rPr>
              <a:t>- </a:t>
            </a:r>
            <a:r>
              <a:rPr lang="ru-RU" sz="2000" dirty="0">
                <a:latin typeface="Times New Roman"/>
                <a:cs typeface="Times New Roman"/>
              </a:rPr>
              <a:t>СМР </a:t>
            </a:r>
            <a:r>
              <a:rPr lang="ru-RU" sz="2000" dirty="0" smtClean="0">
                <a:latin typeface="Times New Roman"/>
                <a:cs typeface="Times New Roman"/>
              </a:rPr>
              <a:t>- 182 </a:t>
            </a:r>
            <a:r>
              <a:rPr lang="ru-RU" sz="2000" dirty="0">
                <a:latin typeface="Times New Roman"/>
                <a:cs typeface="Times New Roman"/>
              </a:rPr>
              <a:t>млн </a:t>
            </a:r>
            <a:r>
              <a:rPr lang="ru-RU" sz="2000" dirty="0" err="1">
                <a:latin typeface="Times New Roman"/>
                <a:cs typeface="Times New Roman"/>
              </a:rPr>
              <a:t>руб</a:t>
            </a:r>
            <a:r>
              <a:rPr lang="ru-RU" sz="2000" dirty="0">
                <a:latin typeface="Times New Roman"/>
                <a:cs typeface="Times New Roman"/>
              </a:rPr>
              <a:t>, </a:t>
            </a:r>
            <a:endParaRPr lang="ru-RU" sz="2000" dirty="0" smtClean="0">
              <a:latin typeface="Times New Roman"/>
              <a:cs typeface="Times New Roman"/>
            </a:endParaRPr>
          </a:p>
          <a:p>
            <a:pPr marL="2324100"/>
            <a:r>
              <a:rPr lang="ru-RU" sz="2000" dirty="0" smtClean="0">
                <a:latin typeface="Times New Roman"/>
                <a:cs typeface="Times New Roman"/>
              </a:rPr>
              <a:t>- технологическое </a:t>
            </a:r>
            <a:r>
              <a:rPr lang="ru-RU" sz="2000" dirty="0">
                <a:latin typeface="Times New Roman"/>
                <a:cs typeface="Times New Roman"/>
              </a:rPr>
              <a:t>оборудование </a:t>
            </a:r>
            <a:r>
              <a:rPr lang="ru-RU" sz="2000" dirty="0" smtClean="0">
                <a:latin typeface="Times New Roman"/>
                <a:cs typeface="Times New Roman"/>
              </a:rPr>
              <a:t>- 161 </a:t>
            </a:r>
            <a:r>
              <a:rPr lang="ru-RU" sz="2000" dirty="0">
                <a:latin typeface="Times New Roman"/>
                <a:cs typeface="Times New Roman"/>
              </a:rPr>
              <a:t>млн </a:t>
            </a:r>
            <a:r>
              <a:rPr lang="ru-RU" sz="2000" dirty="0" err="1">
                <a:latin typeface="Times New Roman"/>
                <a:cs typeface="Times New Roman"/>
              </a:rPr>
              <a:t>руб</a:t>
            </a:r>
            <a:r>
              <a:rPr lang="ru-RU" sz="2000" dirty="0">
                <a:latin typeface="Times New Roman"/>
                <a:cs typeface="Times New Roman"/>
              </a:rPr>
              <a:t>, </a:t>
            </a:r>
            <a:endParaRPr lang="ru-RU" sz="2000" dirty="0" smtClean="0">
              <a:latin typeface="Times New Roman"/>
              <a:cs typeface="Times New Roman"/>
            </a:endParaRPr>
          </a:p>
          <a:p>
            <a:pPr marL="2324100"/>
            <a:r>
              <a:rPr lang="ru-RU" sz="2000" dirty="0" smtClean="0">
                <a:latin typeface="Times New Roman"/>
                <a:cs typeface="Times New Roman"/>
              </a:rPr>
              <a:t>- племенное </a:t>
            </a:r>
            <a:r>
              <a:rPr lang="ru-RU" sz="2000" dirty="0">
                <a:latin typeface="Times New Roman"/>
                <a:cs typeface="Times New Roman"/>
              </a:rPr>
              <a:t>поголовье </a:t>
            </a:r>
            <a:r>
              <a:rPr lang="ru-RU" sz="2000" dirty="0" smtClean="0">
                <a:latin typeface="Times New Roman"/>
                <a:cs typeface="Times New Roman"/>
              </a:rPr>
              <a:t>- 68 </a:t>
            </a:r>
            <a:r>
              <a:rPr lang="ru-RU" sz="2000" dirty="0">
                <a:latin typeface="Times New Roman"/>
                <a:cs typeface="Times New Roman"/>
              </a:rPr>
              <a:t>млн </a:t>
            </a:r>
            <a:r>
              <a:rPr lang="ru-RU" sz="2000" dirty="0" err="1">
                <a:latin typeface="Times New Roman"/>
                <a:cs typeface="Times New Roman"/>
              </a:rPr>
              <a:t>руб</a:t>
            </a:r>
            <a:r>
              <a:rPr lang="ru-RU" sz="2000" dirty="0">
                <a:latin typeface="Times New Roman"/>
                <a:cs typeface="Times New Roman"/>
              </a:rPr>
              <a:t>, </a:t>
            </a:r>
            <a:endParaRPr lang="ru-RU" sz="2000" dirty="0" smtClean="0">
              <a:latin typeface="Times New Roman"/>
              <a:cs typeface="Times New Roman"/>
            </a:endParaRPr>
          </a:p>
          <a:p>
            <a:pPr marL="2324100"/>
            <a:r>
              <a:rPr lang="ru-RU" sz="2000" dirty="0" smtClean="0">
                <a:latin typeface="Times New Roman"/>
                <a:cs typeface="Times New Roman"/>
              </a:rPr>
              <a:t>- с</a:t>
            </a:r>
            <a:r>
              <a:rPr lang="ru-RU" sz="2000" dirty="0">
                <a:latin typeface="Times New Roman"/>
                <a:cs typeface="Times New Roman"/>
              </a:rPr>
              <a:t>/х техника и оборудование </a:t>
            </a:r>
            <a:r>
              <a:rPr lang="ru-RU" sz="2000" dirty="0" smtClean="0">
                <a:latin typeface="Times New Roman"/>
                <a:cs typeface="Times New Roman"/>
              </a:rPr>
              <a:t>- 89 </a:t>
            </a:r>
            <a:r>
              <a:rPr lang="ru-RU" sz="2000" dirty="0">
                <a:latin typeface="Times New Roman"/>
                <a:cs typeface="Times New Roman"/>
              </a:rPr>
              <a:t>млн </a:t>
            </a:r>
            <a:r>
              <a:rPr lang="ru-RU" sz="2000" dirty="0" smtClean="0">
                <a:latin typeface="Times New Roman"/>
                <a:cs typeface="Times New Roman"/>
              </a:rPr>
              <a:t>руб.  </a:t>
            </a:r>
            <a:endParaRPr lang="ru-RU" sz="2000" dirty="0">
              <a:latin typeface="Times New Roman"/>
              <a:cs typeface="Times New Roman"/>
            </a:endParaRPr>
          </a:p>
          <a:p>
            <a:r>
              <a:rPr lang="ru-RU" sz="2000" dirty="0">
                <a:latin typeface="Times New Roman"/>
                <a:cs typeface="Times New Roman"/>
              </a:rPr>
              <a:t>Будет создано </a:t>
            </a:r>
            <a:r>
              <a:rPr lang="ru-RU" sz="2000" dirty="0" smtClean="0">
                <a:latin typeface="Times New Roman"/>
                <a:cs typeface="Times New Roman"/>
              </a:rPr>
              <a:t>29 </a:t>
            </a:r>
            <a:r>
              <a:rPr lang="ru-RU" sz="2000" dirty="0">
                <a:latin typeface="Times New Roman"/>
                <a:cs typeface="Times New Roman"/>
              </a:rPr>
              <a:t>новых рабочих </a:t>
            </a:r>
            <a:r>
              <a:rPr lang="ru-RU" sz="2000" dirty="0" smtClean="0">
                <a:latin typeface="Times New Roman"/>
                <a:cs typeface="Times New Roman"/>
              </a:rPr>
              <a:t>мест.</a:t>
            </a:r>
          </a:p>
          <a:p>
            <a:endParaRPr lang="ru-RU" sz="2000" dirty="0">
              <a:latin typeface="Times New Roman"/>
              <a:cs typeface="Times New Roman"/>
            </a:endParaRPr>
          </a:p>
          <a:p>
            <a:pPr algn="just"/>
            <a:r>
              <a:rPr lang="ru-RU" sz="2000" b="1" dirty="0" smtClean="0">
                <a:latin typeface="Times New Roman"/>
                <a:cs typeface="Times New Roman"/>
              </a:rPr>
              <a:t>Суть </a:t>
            </a:r>
            <a:r>
              <a:rPr lang="ru-RU" sz="2000" b="1" dirty="0">
                <a:latin typeface="Times New Roman"/>
                <a:cs typeface="Times New Roman"/>
              </a:rPr>
              <a:t>проекта: </a:t>
            </a:r>
          </a:p>
          <a:p>
            <a:pPr marL="342900" indent="-342900" algn="just">
              <a:buFont typeface="Wingdings" charset="2"/>
              <a:buChar char="²"/>
            </a:pPr>
            <a:r>
              <a:rPr lang="ru-RU" sz="2000" dirty="0" smtClean="0">
                <a:latin typeface="Times New Roman"/>
                <a:cs typeface="Times New Roman"/>
              </a:rPr>
              <a:t>создание </a:t>
            </a:r>
            <a:r>
              <a:rPr lang="ru-RU" sz="2000" dirty="0">
                <a:latin typeface="Times New Roman"/>
                <a:cs typeface="Times New Roman"/>
              </a:rPr>
              <a:t>предприятия по производству молока на основе современных прогрессивных технологий содержания и дойки </a:t>
            </a:r>
            <a:r>
              <a:rPr lang="ru-RU" sz="2000" dirty="0" smtClean="0">
                <a:latin typeface="Times New Roman"/>
                <a:cs typeface="Times New Roman"/>
              </a:rPr>
              <a:t>высокопроизводительного </a:t>
            </a:r>
            <a:r>
              <a:rPr lang="ru-RU" sz="2000" dirty="0">
                <a:latin typeface="Times New Roman"/>
                <a:cs typeface="Times New Roman"/>
              </a:rPr>
              <a:t>племенного поголовья, </a:t>
            </a:r>
            <a:endParaRPr lang="ru-RU" sz="2000" dirty="0" smtClean="0">
              <a:latin typeface="Times New Roman"/>
              <a:cs typeface="Times New Roman"/>
            </a:endParaRPr>
          </a:p>
          <a:p>
            <a:pPr marL="342900" indent="-342900" algn="just">
              <a:buFont typeface="Wingdings" charset="2"/>
              <a:buChar char="²"/>
            </a:pPr>
            <a:r>
              <a:rPr lang="ru-RU" sz="2000" dirty="0" smtClean="0">
                <a:latin typeface="Times New Roman"/>
                <a:cs typeface="Times New Roman"/>
              </a:rPr>
              <a:t>учебная </a:t>
            </a:r>
            <a:r>
              <a:rPr lang="ru-RU" sz="2000" dirty="0">
                <a:latin typeface="Times New Roman"/>
                <a:cs typeface="Times New Roman"/>
              </a:rPr>
              <a:t>база для обучения новым технологиям и переподготовки  </a:t>
            </a:r>
            <a:r>
              <a:rPr lang="ru-RU" sz="2000" dirty="0" smtClean="0">
                <a:latin typeface="Times New Roman"/>
                <a:cs typeface="Times New Roman"/>
              </a:rPr>
              <a:t>персонала;</a:t>
            </a:r>
          </a:p>
          <a:p>
            <a:pPr marL="342900" indent="-342900" algn="just">
              <a:buFont typeface="Wingdings" charset="2"/>
              <a:buChar char="²"/>
            </a:pPr>
            <a:r>
              <a:rPr lang="ru-RU" sz="2000" dirty="0">
                <a:latin typeface="Times New Roman"/>
                <a:cs typeface="Times New Roman"/>
              </a:rPr>
              <a:t>п</a:t>
            </a:r>
            <a:r>
              <a:rPr lang="ru-RU" sz="2000" dirty="0" smtClean="0">
                <a:latin typeface="Times New Roman"/>
                <a:cs typeface="Times New Roman"/>
              </a:rPr>
              <a:t>ланируется строительство жилья по программе «Социальное развитие села» для молодых специалистов в </a:t>
            </a:r>
            <a:r>
              <a:rPr lang="ru-RU" sz="2000" dirty="0" err="1" smtClean="0">
                <a:latin typeface="Times New Roman"/>
                <a:cs typeface="Times New Roman"/>
              </a:rPr>
              <a:t>Ведерниковском</a:t>
            </a:r>
            <a:r>
              <a:rPr lang="ru-RU" sz="2000" dirty="0" smtClean="0">
                <a:latin typeface="Times New Roman"/>
                <a:cs typeface="Times New Roman"/>
              </a:rPr>
              <a:t> СП.</a:t>
            </a:r>
            <a:endParaRPr lang="ru-RU" sz="2000" b="1" dirty="0">
              <a:latin typeface="Times New Roman"/>
              <a:cs typeface="Times New Roman"/>
            </a:endParaRPr>
          </a:p>
        </p:txBody>
      </p:sp>
      <p:sp>
        <p:nvSpPr>
          <p:cNvPr id="10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189709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505849" y="5786453"/>
            <a:ext cx="6859786" cy="428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r>
              <a:rPr lang="ru-RU" sz="1600" b="1" cap="all" spc="50" dirty="0" smtClean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r>
              <a:rPr lang="ru-RU" sz="1600" b="1" cap="all" spc="50" dirty="0" smtClean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НОЯБРЬ 2014 Г.</a:t>
            </a:r>
          </a:p>
          <a:p>
            <a:pPr algn="ctr"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endParaRPr lang="ru-RU" sz="1600" cap="all" spc="50" dirty="0">
              <a:solidFill>
                <a:prstClr val="white"/>
              </a:solidFill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 flipV="1">
            <a:off x="1505849" y="4286257"/>
            <a:ext cx="6859786" cy="638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r>
              <a:rPr lang="ru-RU" sz="2000" b="1" cap="all" spc="50" dirty="0" smtClean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 ГРУППА КОМПАНИЙ «СТЕПЬ»</a:t>
            </a:r>
          </a:p>
          <a:p>
            <a:pPr algn="ctr"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endParaRPr lang="ru-RU" sz="2000" cap="all" spc="50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564" y="3779554"/>
            <a:ext cx="9906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6286" y="597340"/>
            <a:ext cx="8925886" cy="271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sz="1100" b="1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10" y="693738"/>
            <a:ext cx="8531488" cy="594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7704"/>
            <a:ext cx="1370186" cy="480296"/>
          </a:xfrm>
          <a:prstGeom prst="rect">
            <a:avLst/>
          </a:prstGeom>
        </p:spPr>
      </p:pic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-463"/>
            <a:ext cx="9906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учебно-производственная 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молочная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ферма </a:t>
            </a:r>
            <a:endParaRPr lang="ru-RU" altLang="zh-CN" sz="2200" b="1" kern="0" dirty="0" smtClean="0">
              <a:solidFill>
                <a:srgbClr val="04617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«Донское 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молоко»</a:t>
            </a:r>
            <a:endParaRPr lang="ru-RU" sz="2200" b="1" dirty="0"/>
          </a:p>
        </p:txBody>
      </p:sp>
      <p:sp>
        <p:nvSpPr>
          <p:cNvPr id="18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941674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86530" y="347948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6764" y="1202613"/>
            <a:ext cx="8918197" cy="4683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6695" algn="just"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Реализация данного проекта позволит не только обеспечить рентабельное производство молока на основе самых прогрессивных технологий содержания и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доения,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но и осуществлять подготовку высококвалифицированных специалистов различного уровня  методом дуального обучения,  для работы на современных молочных фермах и комплексах. </a:t>
            </a:r>
          </a:p>
          <a:p>
            <a:pPr lvl="0" indent="450215" algn="just"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Образовательный процесс в координатах такой системы строится на  сочетании  учебного  процесса  (приобретение  новых  знаний, умений,  навыков)  и  производственной  практики  (применение  знаний,  умений, навыков).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Базовые учебные заведения Донской государственный аграрный университет и Константиновский сельскохозяйственный техникум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-463"/>
            <a:ext cx="9906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учебно-производственная 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молочная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ферма </a:t>
            </a:r>
            <a:endParaRPr lang="ru-RU" altLang="zh-CN" sz="2200" b="1" kern="0" dirty="0" smtClean="0">
              <a:solidFill>
                <a:srgbClr val="04617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«Донское 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молоко»</a:t>
            </a:r>
            <a:endParaRPr lang="ru-RU" sz="2200" b="1" dirty="0"/>
          </a:p>
        </p:txBody>
      </p:sp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562963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505849" y="5786453"/>
            <a:ext cx="6859786" cy="428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r>
              <a:rPr lang="ru-RU" sz="1600" b="1" cap="all" spc="50" dirty="0" smtClean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r>
              <a:rPr lang="ru-RU" sz="1600" b="1" cap="all" spc="50" dirty="0" smtClean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НОЯБРЬ 2014 Г.</a:t>
            </a:r>
          </a:p>
          <a:p>
            <a:pPr algn="ctr"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endParaRPr lang="ru-RU" sz="1600" cap="all" spc="50" dirty="0">
              <a:solidFill>
                <a:prstClr val="white"/>
              </a:solidFill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 flipV="1">
            <a:off x="1505849" y="4286257"/>
            <a:ext cx="6859786" cy="638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r>
              <a:rPr lang="ru-RU" sz="2000" b="1" cap="all" spc="50" dirty="0" smtClean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 ГРУППА КОМПАНИЙ «СТЕПЬ»</a:t>
            </a:r>
          </a:p>
          <a:p>
            <a:pPr algn="ctr"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buFont typeface="Arial" pitchFamily="34" charset="0"/>
              <a:buNone/>
              <a:defRPr/>
            </a:pPr>
            <a:endParaRPr lang="ru-RU" sz="2000" cap="all" spc="50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564" y="3779554"/>
            <a:ext cx="9906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6286" y="597340"/>
            <a:ext cx="8925886" cy="271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sz="1100" b="1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1" y="391803"/>
            <a:ext cx="8984610" cy="598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-463"/>
            <a:ext cx="9906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учебно-производственная 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молочная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ферма </a:t>
            </a:r>
            <a:endParaRPr lang="ru-RU" altLang="zh-CN" sz="2200" b="1" kern="0" dirty="0" smtClean="0">
              <a:solidFill>
                <a:srgbClr val="04617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«Донское 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молоко»</a:t>
            </a:r>
            <a:endParaRPr lang="ru-RU" sz="2200" b="1" dirty="0"/>
          </a:p>
        </p:txBody>
      </p:sp>
      <p:pic>
        <p:nvPicPr>
          <p:cNvPr id="17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590677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1602296"/>
            <a:ext cx="8732940" cy="5100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916" y="953724"/>
            <a:ext cx="8783274" cy="351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40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По заявкам членов молочного кластера 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будет 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осуществляться подготовка </a:t>
            </a:r>
            <a:r>
              <a:rPr lang="ru-RU" sz="2000" u="sng" dirty="0">
                <a:solidFill>
                  <a:srgbClr val="000000"/>
                </a:solidFill>
                <a:latin typeface="Times New Roman"/>
                <a:ea typeface="Times New Roman"/>
              </a:rPr>
              <a:t>команды специалистов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для работы на современном оборудовании, обладающих навыками управления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племпоголовьем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на всех этапах молочного производства, а также повышение квалификации, стажировка молодых специалистов, подготовка квалифицированных специалистов по доению, уходу и кормлению животных.</a:t>
            </a:r>
          </a:p>
          <a:p>
            <a:pPr indent="450215">
              <a:lnSpc>
                <a:spcPct val="140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На базе нашего учебного центра возможно дальнейшее тиражирование подобных проектов как  в Ростовской области, так и в других регионах России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dirty="0" smtClean="0">
              <a:solidFill>
                <a:srgbClr val="1F497D"/>
              </a:solidFill>
              <a:latin typeface="Times New Roman"/>
              <a:ea typeface="Times New Roman"/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83055" y="190612"/>
            <a:ext cx="77975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и повышение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 специалистов </a:t>
            </a:r>
            <a:endParaRPr lang="ru-RU" sz="2200" b="1" dirty="0"/>
          </a:p>
        </p:txBody>
      </p:sp>
      <p:pic>
        <p:nvPicPr>
          <p:cNvPr id="17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53965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>
            <a:off x="43977" y="0"/>
            <a:ext cx="9810528" cy="6858000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7704"/>
            <a:ext cx="1370186" cy="480296"/>
          </a:xfrm>
          <a:prstGeom prst="rect">
            <a:avLst/>
          </a:prstGeom>
        </p:spPr>
      </p:pic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83055" y="246312"/>
            <a:ext cx="77975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кластере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Донские молочные продукты»</a:t>
            </a:r>
            <a:endParaRPr lang="ru-RU" sz="2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6167" y="1239616"/>
            <a:ext cx="8789242" cy="5190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416051">
              <a:lnSpc>
                <a:spcPct val="110000"/>
              </a:lnSpc>
              <a:spcBef>
                <a:spcPts val="300"/>
              </a:spcBef>
              <a:buFont typeface="Wingdings" charset="2"/>
              <a:buChar char="ü"/>
              <a:defRPr sz="1800"/>
            </a:pPr>
            <a:r>
              <a:rPr lang="ru-RU" sz="2000" b="1" dirty="0">
                <a:latin typeface="Times New Roman"/>
                <a:ea typeface="Times New Roman Bold"/>
                <a:cs typeface="Times New Roman"/>
                <a:sym typeface="Times New Roman Bold"/>
              </a:rPr>
              <a:t>27 января 2015 г. подписано Соглашение о взаимодействии и сотрудничестве участников кластера </a:t>
            </a:r>
            <a:r>
              <a:rPr lang="ru-RU" sz="2000" b="1" dirty="0" smtClean="0">
                <a:latin typeface="Times New Roman"/>
                <a:ea typeface="Times New Roman Bold"/>
                <a:cs typeface="Times New Roman"/>
                <a:sym typeface="Times New Roman Bold"/>
              </a:rPr>
              <a:t>по производству </a:t>
            </a:r>
            <a:r>
              <a:rPr lang="ru-RU" sz="2000" b="1" dirty="0">
                <a:latin typeface="Times New Roman"/>
                <a:ea typeface="Times New Roman Bold"/>
                <a:cs typeface="Times New Roman"/>
                <a:sym typeface="Times New Roman Bold"/>
              </a:rPr>
              <a:t>и переработке молочной продукции в Ростовской </a:t>
            </a:r>
            <a:r>
              <a:rPr lang="ru-RU" sz="2000" b="1" dirty="0" smtClean="0">
                <a:latin typeface="Times New Roman"/>
                <a:ea typeface="Times New Roman Bold"/>
                <a:cs typeface="Times New Roman"/>
                <a:sym typeface="Times New Roman Bold"/>
              </a:rPr>
              <a:t>области «</a:t>
            </a:r>
            <a:r>
              <a:rPr lang="ru-RU" sz="2000" b="1" dirty="0">
                <a:latin typeface="Times New Roman"/>
                <a:ea typeface="Times New Roman Bold"/>
                <a:cs typeface="Times New Roman"/>
                <a:sym typeface="Times New Roman Bold"/>
              </a:rPr>
              <a:t>Донские молочные продукты</a:t>
            </a:r>
            <a:r>
              <a:rPr lang="ru-RU" sz="2000" b="1" dirty="0" smtClean="0">
                <a:latin typeface="Times New Roman"/>
                <a:ea typeface="Times New Roman Bold"/>
                <a:cs typeface="Times New Roman"/>
                <a:sym typeface="Times New Roman Bold"/>
              </a:rPr>
              <a:t>».</a:t>
            </a:r>
          </a:p>
          <a:p>
            <a:pPr lvl="0" algn="just" defTabSz="416051">
              <a:lnSpc>
                <a:spcPct val="110000"/>
              </a:lnSpc>
              <a:spcBef>
                <a:spcPts val="300"/>
              </a:spcBef>
              <a:defRPr sz="1800"/>
            </a:pPr>
            <a:endParaRPr lang="ru-RU" sz="2000" b="1" dirty="0" smtClean="0">
              <a:latin typeface="Times New Roman"/>
              <a:ea typeface="Times New Roman Bold"/>
              <a:cs typeface="Times New Roman"/>
              <a:sym typeface="Times New Roman Bold"/>
            </a:endParaRPr>
          </a:p>
          <a:p>
            <a:pPr marL="342900" indent="-342900" algn="just" defTabSz="416051">
              <a:lnSpc>
                <a:spcPct val="110000"/>
              </a:lnSpc>
              <a:spcBef>
                <a:spcPts val="300"/>
              </a:spcBef>
              <a:buFont typeface="Wingdings" charset="2"/>
              <a:buChar char="ü"/>
              <a:defRPr sz="1800"/>
            </a:pPr>
            <a:r>
              <a:rPr lang="ru-RU" sz="2000" b="1" dirty="0">
                <a:latin typeface="Times New Roman"/>
                <a:cs typeface="Times New Roman"/>
              </a:rPr>
              <a:t>Соглашение подписано 44 «базовыми организациями». Намечено присоединение к кластеру не менее 50 организаций малого и среднего бизнеса, путем процедуры присоединения к соглашению о создании </a:t>
            </a:r>
            <a:r>
              <a:rPr lang="ru-RU" sz="2000" b="1" dirty="0" smtClean="0">
                <a:latin typeface="Times New Roman"/>
                <a:cs typeface="Times New Roman"/>
              </a:rPr>
              <a:t>кластера.</a:t>
            </a:r>
          </a:p>
          <a:p>
            <a:pPr algn="just" defTabSz="416051">
              <a:lnSpc>
                <a:spcPct val="110000"/>
              </a:lnSpc>
              <a:spcBef>
                <a:spcPts val="300"/>
              </a:spcBef>
              <a:defRPr sz="1800"/>
            </a:pPr>
            <a:endParaRPr lang="ru-RU" dirty="0" smtClean="0">
              <a:latin typeface="Times New Roman"/>
              <a:cs typeface="Times New Roman"/>
            </a:endParaRPr>
          </a:p>
          <a:p>
            <a:pPr marL="342900" indent="-342900">
              <a:lnSpc>
                <a:spcPct val="110000"/>
              </a:lnSpc>
              <a:buFont typeface="Wingdings" charset="2"/>
              <a:buChar char="ü"/>
            </a:pPr>
            <a:r>
              <a:rPr lang="ru-RU" sz="2000" b="1" dirty="0" smtClean="0">
                <a:latin typeface="Times New Roman"/>
                <a:cs typeface="Times New Roman"/>
              </a:rPr>
              <a:t>Постановлением Правительства Ростовской области от 18.02.2016г №104 утверждены стратегии развития приоритетных территориальных кластеров Ростовской области на 2016 </a:t>
            </a:r>
            <a:r>
              <a:rPr lang="mr-IN" sz="2000" b="1" dirty="0" smtClean="0">
                <a:latin typeface="Times New Roman"/>
                <a:cs typeface="Times New Roman"/>
              </a:rPr>
              <a:t>–</a:t>
            </a:r>
            <a:r>
              <a:rPr lang="ru-RU" sz="2000" b="1" dirty="0" smtClean="0">
                <a:latin typeface="Times New Roman"/>
                <a:cs typeface="Times New Roman"/>
              </a:rPr>
              <a:t> 2020 годы.</a:t>
            </a:r>
          </a:p>
          <a:p>
            <a:pPr marL="342900" indent="-342900">
              <a:buFont typeface="Arial"/>
              <a:buChar char="•"/>
            </a:pPr>
            <a:endParaRPr lang="ru-RU" sz="2000" dirty="0" smtClean="0">
              <a:latin typeface="Times New Roman"/>
              <a:cs typeface="Times New Roman"/>
            </a:endParaRPr>
          </a:p>
          <a:p>
            <a:endParaRPr lang="ru-RU" sz="2000" dirty="0" smtClean="0">
              <a:latin typeface="Times New Roman"/>
              <a:cs typeface="Times New Roman"/>
            </a:endParaRPr>
          </a:p>
        </p:txBody>
      </p:sp>
      <p:sp>
        <p:nvSpPr>
          <p:cNvPr id="12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116871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04485" y="5316862"/>
            <a:ext cx="5528345" cy="62763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учебно-производственная МФ на 500 голов дойного стада, </a:t>
            </a:r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племплощадка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демоцентр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307177" y="925176"/>
            <a:ext cx="1954306" cy="84717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Константиновского района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307177" y="1951466"/>
            <a:ext cx="1954306" cy="93360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GEA </a:t>
            </a:r>
            <a:r>
              <a:rPr lang="en-US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 </a:t>
            </a:r>
            <a:r>
              <a:rPr lang="en-US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Technologies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(Германия-оборудование)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310271" y="3125094"/>
            <a:ext cx="1951212" cy="88605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 «</a:t>
            </a:r>
            <a:r>
              <a:rPr lang="en-US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Hunland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(Венгрия-</a:t>
            </a:r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племпоголовье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0835" y="2418268"/>
            <a:ext cx="2247195" cy="83179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Донской государственный аграрный университет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10838" y="925176"/>
            <a:ext cx="2247194" cy="120195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«Региональная 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корпорация 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развития»</a:t>
            </a:r>
          </a:p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«Донское молоко»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Заголовок 1"/>
          <p:cNvSpPr txBox="1">
            <a:spLocks/>
          </p:cNvSpPr>
          <p:nvPr/>
        </p:nvSpPr>
        <p:spPr>
          <a:xfrm>
            <a:off x="3220762" y="2591382"/>
            <a:ext cx="827619" cy="254604"/>
          </a:xfrm>
          <a:prstGeom prst="rect">
            <a:avLst/>
          </a:prstGeom>
        </p:spPr>
        <p:txBody>
          <a:bodyPr vert="horz" lIns="91441" tIns="45720" rIns="91441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</a:t>
            </a:r>
            <a:endParaRPr lang="ru-RU" sz="1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Заголовок 1"/>
          <p:cNvSpPr txBox="1">
            <a:spLocks/>
          </p:cNvSpPr>
          <p:nvPr/>
        </p:nvSpPr>
        <p:spPr>
          <a:xfrm>
            <a:off x="427839" y="6099204"/>
            <a:ext cx="9209912" cy="427838"/>
          </a:xfrm>
          <a:prstGeom prst="rect">
            <a:avLst/>
          </a:prstGeom>
        </p:spPr>
        <p:txBody>
          <a:bodyPr vert="horz" lIns="91441" tIns="45720" rIns="91441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Центра разрабатываются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со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специалистами «</a:t>
            </a:r>
            <a:r>
              <a:rPr lang="en-U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GEA Farm Technologies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en-US" sz="1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Hunland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преподавателями Константиновского сельскохозяйственного техникума и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ДонГАУ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4232787" y="1829131"/>
            <a:ext cx="2046543" cy="203483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0070C0"/>
            </a:solidFill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 </a:t>
            </a:r>
            <a:r>
              <a:rPr lang="mr-IN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инжиниринговый центр</a:t>
            </a:r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Прямая со стрелкой 49"/>
          <p:cNvCxnSpPr>
            <a:stCxn id="10" idx="3"/>
            <a:endCxn id="41" idx="2"/>
          </p:cNvCxnSpPr>
          <p:nvPr/>
        </p:nvCxnSpPr>
        <p:spPr>
          <a:xfrm>
            <a:off x="3058030" y="2834168"/>
            <a:ext cx="1174757" cy="12380"/>
          </a:xfrm>
          <a:prstGeom prst="straightConnector1">
            <a:avLst/>
          </a:prstGeom>
          <a:ln w="254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Заголовок 1"/>
          <p:cNvSpPr txBox="1">
            <a:spLocks/>
          </p:cNvSpPr>
          <p:nvPr/>
        </p:nvSpPr>
        <p:spPr>
          <a:xfrm rot="862790">
            <a:off x="3330406" y="1713520"/>
            <a:ext cx="1006856" cy="231223"/>
          </a:xfrm>
          <a:prstGeom prst="rect">
            <a:avLst/>
          </a:prstGeom>
        </p:spPr>
        <p:txBody>
          <a:bodyPr vert="horz" lIns="91441" tIns="45720" rIns="91441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Учредитель </a:t>
            </a:r>
          </a:p>
        </p:txBody>
      </p:sp>
      <p:cxnSp>
        <p:nvCxnSpPr>
          <p:cNvPr id="53" name="Прямая со стрелкой 52"/>
          <p:cNvCxnSpPr>
            <a:stCxn id="63" idx="3"/>
            <a:endCxn id="41" idx="3"/>
          </p:cNvCxnSpPr>
          <p:nvPr/>
        </p:nvCxnSpPr>
        <p:spPr>
          <a:xfrm flipV="1">
            <a:off x="3058031" y="3565970"/>
            <a:ext cx="1474465" cy="452430"/>
          </a:xfrm>
          <a:prstGeom prst="straightConnector1">
            <a:avLst/>
          </a:prstGeom>
          <a:ln w="254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Заголовок 1"/>
          <p:cNvSpPr txBox="1">
            <a:spLocks/>
          </p:cNvSpPr>
          <p:nvPr/>
        </p:nvSpPr>
        <p:spPr>
          <a:xfrm rot="20617401">
            <a:off x="3215006" y="3622187"/>
            <a:ext cx="897069" cy="209072"/>
          </a:xfrm>
          <a:prstGeom prst="rect">
            <a:avLst/>
          </a:prstGeom>
        </p:spPr>
        <p:txBody>
          <a:bodyPr vert="horz" lIns="91441" tIns="45720" rIns="91441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</a:t>
            </a:r>
            <a:endParaRPr lang="ru-RU" sz="1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Прямая со стрелкой 57"/>
          <p:cNvCxnSpPr/>
          <p:nvPr/>
        </p:nvCxnSpPr>
        <p:spPr>
          <a:xfrm flipV="1">
            <a:off x="6215966" y="1348761"/>
            <a:ext cx="1091211" cy="1057457"/>
          </a:xfrm>
          <a:prstGeom prst="straightConnector1">
            <a:avLst/>
          </a:prstGeom>
          <a:ln w="254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Заголовок 1"/>
          <p:cNvSpPr txBox="1">
            <a:spLocks/>
          </p:cNvSpPr>
          <p:nvPr/>
        </p:nvSpPr>
        <p:spPr>
          <a:xfrm rot="18931987">
            <a:off x="6068217" y="1784810"/>
            <a:ext cx="859935" cy="253933"/>
          </a:xfrm>
          <a:prstGeom prst="rect">
            <a:avLst/>
          </a:prstGeom>
        </p:spPr>
        <p:txBody>
          <a:bodyPr vert="horz" lIns="91441" tIns="45720" rIns="91441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</a:t>
            </a:r>
            <a:endParaRPr lang="ru-RU" sz="1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 стрелкой 59"/>
          <p:cNvCxnSpPr>
            <a:endCxn id="8" idx="1"/>
          </p:cNvCxnSpPr>
          <p:nvPr/>
        </p:nvCxnSpPr>
        <p:spPr>
          <a:xfrm flipV="1">
            <a:off x="6257771" y="2418268"/>
            <a:ext cx="1049406" cy="173114"/>
          </a:xfrm>
          <a:prstGeom prst="straightConnector1">
            <a:avLst/>
          </a:prstGeom>
          <a:ln w="254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Заголовок 1"/>
          <p:cNvSpPr txBox="1">
            <a:spLocks/>
          </p:cNvSpPr>
          <p:nvPr/>
        </p:nvSpPr>
        <p:spPr>
          <a:xfrm rot="21086814">
            <a:off x="6359960" y="2292987"/>
            <a:ext cx="941075" cy="194568"/>
          </a:xfrm>
          <a:prstGeom prst="rect">
            <a:avLst/>
          </a:prstGeom>
          <a:ln>
            <a:noFill/>
          </a:ln>
        </p:spPr>
        <p:txBody>
          <a:bodyPr vert="horz" lIns="91441" tIns="45720" rIns="91441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</a:t>
            </a:r>
            <a:endParaRPr lang="ru-RU" sz="11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Прямая со стрелкой 61"/>
          <p:cNvCxnSpPr/>
          <p:nvPr/>
        </p:nvCxnSpPr>
        <p:spPr>
          <a:xfrm>
            <a:off x="6257771" y="3125094"/>
            <a:ext cx="1030941" cy="443027"/>
          </a:xfrm>
          <a:prstGeom prst="straightConnector1">
            <a:avLst/>
          </a:prstGeom>
          <a:ln w="25400">
            <a:solidFill>
              <a:srgbClr val="0070C0"/>
            </a:solidFill>
            <a:headEnd type="arrow" w="med" len="med"/>
            <a:tailEnd type="none" w="med" len="med"/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Заголовок 1"/>
          <p:cNvSpPr txBox="1">
            <a:spLocks/>
          </p:cNvSpPr>
          <p:nvPr/>
        </p:nvSpPr>
        <p:spPr>
          <a:xfrm rot="1466830">
            <a:off x="6389063" y="3125926"/>
            <a:ext cx="941075" cy="248283"/>
          </a:xfrm>
          <a:prstGeom prst="rect">
            <a:avLst/>
          </a:prstGeom>
        </p:spPr>
        <p:txBody>
          <a:bodyPr vert="horz" lIns="91441" tIns="45720" rIns="91441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</a:t>
            </a:r>
            <a:endParaRPr lang="ru-RU" sz="1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>
            <a:endCxn id="41" idx="1"/>
          </p:cNvCxnSpPr>
          <p:nvPr/>
        </p:nvCxnSpPr>
        <p:spPr>
          <a:xfrm>
            <a:off x="3058030" y="1737943"/>
            <a:ext cx="1474466" cy="389183"/>
          </a:xfrm>
          <a:prstGeom prst="straightConnector1">
            <a:avLst/>
          </a:prstGeom>
          <a:ln w="254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Скругленный прямоугольник 77"/>
          <p:cNvSpPr/>
          <p:nvPr/>
        </p:nvSpPr>
        <p:spPr>
          <a:xfrm>
            <a:off x="3663540" y="4356851"/>
            <a:ext cx="2968045" cy="68833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</a:t>
            </a:r>
          </a:p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(кормовой севооборот 1050 га, </a:t>
            </a:r>
          </a:p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орошение 230 га)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Заголовок 1"/>
          <p:cNvSpPr txBox="1">
            <a:spLocks/>
          </p:cNvSpPr>
          <p:nvPr/>
        </p:nvSpPr>
        <p:spPr>
          <a:xfrm>
            <a:off x="0" y="112897"/>
            <a:ext cx="9906000" cy="594759"/>
          </a:xfrm>
          <a:prstGeom prst="rect">
            <a:avLst/>
          </a:prstGeom>
        </p:spPr>
        <p:txBody>
          <a:bodyPr vert="horz" lIns="91441" tIns="45720" rIns="91441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b="1" dirty="0" smtClean="0">
                <a:solidFill>
                  <a:srgbClr val="F79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</a:p>
          <a:p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обучения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развития прикладного и практического знания 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производству 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молока  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3486735" y="746373"/>
            <a:ext cx="3553572" cy="9038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Минсельхоз РФ </a:t>
            </a:r>
          </a:p>
          <a:p>
            <a:pPr algn="ctr"/>
            <a:r>
              <a:rPr lang="ru-RU" sz="17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Минсельхозпрод Ростовской обл.</a:t>
            </a:r>
          </a:p>
          <a:p>
            <a:pPr algn="ctr"/>
            <a:r>
              <a:rPr lang="ru-RU" sz="17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ассоциация СОЮЗМ</a:t>
            </a:r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ОЛОКО</a:t>
            </a:r>
            <a:endParaRPr lang="ru-RU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810835" y="3568121"/>
            <a:ext cx="2247196" cy="90055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Константиновский сельскохозяйственный техникум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9" name="Прямая со стрелкой 108"/>
          <p:cNvCxnSpPr/>
          <p:nvPr/>
        </p:nvCxnSpPr>
        <p:spPr>
          <a:xfrm>
            <a:off x="2924357" y="2190037"/>
            <a:ext cx="651495" cy="49083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>
            <a:stCxn id="11" idx="1"/>
          </p:cNvCxnSpPr>
          <p:nvPr/>
        </p:nvCxnSpPr>
        <p:spPr>
          <a:xfrm flipH="1">
            <a:off x="427840" y="1526151"/>
            <a:ext cx="3829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427839" y="1526151"/>
            <a:ext cx="0" cy="410452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 стрелкой 131"/>
          <p:cNvCxnSpPr>
            <a:endCxn id="78" idx="1"/>
          </p:cNvCxnSpPr>
          <p:nvPr/>
        </p:nvCxnSpPr>
        <p:spPr>
          <a:xfrm>
            <a:off x="427839" y="4649843"/>
            <a:ext cx="3235701" cy="511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Равнобедренный треугольник 133"/>
          <p:cNvSpPr/>
          <p:nvPr/>
        </p:nvSpPr>
        <p:spPr>
          <a:xfrm>
            <a:off x="3772292" y="4120863"/>
            <a:ext cx="2792733" cy="212114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7" name="Равнобедренный треугольник 136"/>
          <p:cNvSpPr/>
          <p:nvPr/>
        </p:nvSpPr>
        <p:spPr>
          <a:xfrm>
            <a:off x="2785145" y="5045185"/>
            <a:ext cx="4635799" cy="271677"/>
          </a:xfrm>
          <a:prstGeom prst="triangle">
            <a:avLst>
              <a:gd name="adj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54" name="Прямая со стрелкой 153"/>
          <p:cNvCxnSpPr>
            <a:endCxn id="5" idx="1"/>
          </p:cNvCxnSpPr>
          <p:nvPr/>
        </p:nvCxnSpPr>
        <p:spPr>
          <a:xfrm>
            <a:off x="427839" y="5630677"/>
            <a:ext cx="197664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/>
          <p:cNvSpPr/>
          <p:nvPr/>
        </p:nvSpPr>
        <p:spPr>
          <a:xfrm>
            <a:off x="7310271" y="4235222"/>
            <a:ext cx="1951211" cy="87367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 «Донские молочные продукты»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единительная линия 21"/>
          <p:cNvCxnSpPr>
            <a:stCxn id="9" idx="3"/>
          </p:cNvCxnSpPr>
          <p:nvPr/>
        </p:nvCxnSpPr>
        <p:spPr>
          <a:xfrm flipV="1">
            <a:off x="9261483" y="3568120"/>
            <a:ext cx="463558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9725041" y="3568120"/>
            <a:ext cx="0" cy="111810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endCxn id="34" idx="3"/>
          </p:cNvCxnSpPr>
          <p:nvPr/>
        </p:nvCxnSpPr>
        <p:spPr>
          <a:xfrm flipH="1">
            <a:off x="9261482" y="4672059"/>
            <a:ext cx="463559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41" idx="5"/>
            <a:endCxn id="34" idx="1"/>
          </p:cNvCxnSpPr>
          <p:nvPr/>
        </p:nvCxnSpPr>
        <p:spPr>
          <a:xfrm>
            <a:off x="5979621" y="3565970"/>
            <a:ext cx="1330650" cy="1106089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2380066">
            <a:off x="6223633" y="3880341"/>
            <a:ext cx="1021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</a:t>
            </a:r>
            <a:endParaRPr lang="ru-RU" sz="1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Изображе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857719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9095" y="1022679"/>
            <a:ext cx="867097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388" indent="-342900" defTabSz="433388">
              <a:lnSpc>
                <a:spcPct val="150000"/>
              </a:lnSpc>
              <a:buFont typeface="Wingdings" charset="2"/>
              <a:buChar char="ü"/>
            </a:pPr>
            <a:r>
              <a:rPr lang="ru-RU" sz="2000" dirty="0" smtClean="0">
                <a:latin typeface="Times New Roman"/>
                <a:cs typeface="Times New Roman"/>
              </a:rPr>
              <a:t>В настоящее время проектирование по ферме и системе орошения на 208,6 га в заключительной стадии.</a:t>
            </a:r>
          </a:p>
          <a:p>
            <a:pPr marL="814388" indent="-342900" defTabSz="433388">
              <a:lnSpc>
                <a:spcPct val="150000"/>
              </a:lnSpc>
              <a:buFont typeface="Wingdings" charset="2"/>
              <a:buChar char="ü"/>
            </a:pPr>
            <a:r>
              <a:rPr lang="ru-RU" sz="2000" dirty="0" smtClean="0">
                <a:latin typeface="Times New Roman"/>
                <a:cs typeface="Times New Roman"/>
              </a:rPr>
              <a:t>Разрабатывается проект санитарно-защитной зоны объекта.</a:t>
            </a:r>
          </a:p>
          <a:p>
            <a:pPr marL="814388" indent="-342900" defTabSz="433388">
              <a:lnSpc>
                <a:spcPct val="150000"/>
              </a:lnSpc>
              <a:buFont typeface="Wingdings" charset="2"/>
              <a:buChar char="ü"/>
            </a:pPr>
            <a:r>
              <a:rPr lang="ru-RU" sz="2000" dirty="0" smtClean="0">
                <a:latin typeface="Times New Roman"/>
                <a:cs typeface="Times New Roman"/>
              </a:rPr>
              <a:t>Сданы на государственную экспертизу результаты  инженерных изысканий.</a:t>
            </a:r>
          </a:p>
          <a:p>
            <a:pPr marL="814388" indent="-342900" defTabSz="433388">
              <a:lnSpc>
                <a:spcPct val="150000"/>
              </a:lnSpc>
              <a:buFont typeface="Wingdings" charset="2"/>
              <a:buChar char="ü"/>
            </a:pPr>
            <a:r>
              <a:rPr lang="ru-RU" sz="2000" dirty="0" smtClean="0">
                <a:latin typeface="Times New Roman"/>
                <a:cs typeface="Times New Roman"/>
              </a:rPr>
              <a:t> Разрабатывается технологический регламент по использованию навоза в качестве органического удобрения.</a:t>
            </a:r>
          </a:p>
          <a:p>
            <a:pPr marL="814388" indent="-342900" defTabSz="433388">
              <a:lnSpc>
                <a:spcPct val="150000"/>
              </a:lnSpc>
              <a:buFont typeface="Wingdings" charset="2"/>
              <a:buChar char="ü"/>
            </a:pPr>
            <a:r>
              <a:rPr lang="ru-RU" sz="2000" dirty="0" smtClean="0">
                <a:latin typeface="Times New Roman"/>
                <a:cs typeface="Times New Roman"/>
              </a:rPr>
              <a:t>В стадии оформления технологическое присоединение к электрическим сетям по проекту орошения. </a:t>
            </a:r>
          </a:p>
          <a:p>
            <a:pPr marL="814388" indent="-342900" defTabSz="433388">
              <a:lnSpc>
                <a:spcPct val="150000"/>
              </a:lnSpc>
              <a:buFont typeface="Wingdings" charset="2"/>
              <a:buChar char="ü"/>
            </a:pPr>
            <a:r>
              <a:rPr lang="ru-RU" sz="2000" dirty="0" smtClean="0">
                <a:latin typeface="Times New Roman"/>
                <a:cs typeface="Times New Roman"/>
              </a:rPr>
              <a:t>Прорабатываются другие инфраструктурные вопросы. </a:t>
            </a:r>
            <a:endParaRPr lang="ru-RU" sz="2000" dirty="0">
              <a:latin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64548" y="237660"/>
            <a:ext cx="93959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состояние реализации проекта инновационной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производственной молочной фермы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«Донское 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молоко»</a:t>
            </a:r>
            <a:endParaRPr lang="ru-RU" sz="2200" b="1" dirty="0"/>
          </a:p>
        </p:txBody>
      </p:sp>
      <p:pic>
        <p:nvPicPr>
          <p:cNvPr id="18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402190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0" y="1152308"/>
            <a:ext cx="9454725" cy="535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9096" y="1316631"/>
            <a:ext cx="7408553" cy="4683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8888" defTabSz="433388">
              <a:lnSpc>
                <a:spcPct val="150000"/>
              </a:lnSpc>
            </a:pPr>
            <a:r>
              <a:rPr lang="ru-RU" sz="2000" b="1" dirty="0" smtClean="0">
                <a:latin typeface="Times New Roman"/>
                <a:cs typeface="Times New Roman"/>
              </a:rPr>
              <a:t>Срок </a:t>
            </a:r>
            <a:r>
              <a:rPr lang="ru-RU" sz="2000" b="1" dirty="0">
                <a:latin typeface="Times New Roman"/>
                <a:cs typeface="Times New Roman"/>
              </a:rPr>
              <a:t>реализации: 2017-2019 гг. </a:t>
            </a:r>
          </a:p>
          <a:p>
            <a:pPr marL="1258888" defTabSz="433388">
              <a:lnSpc>
                <a:spcPct val="150000"/>
              </a:lnSpc>
            </a:pPr>
            <a:r>
              <a:rPr lang="ru-RU" sz="2000" b="1" dirty="0">
                <a:latin typeface="Times New Roman"/>
                <a:cs typeface="Times New Roman"/>
              </a:rPr>
              <a:t>Ввод в эксплуатацию: IV квартал 2019 г.,</a:t>
            </a:r>
          </a:p>
          <a:p>
            <a:pPr marL="1258888" defTabSz="433388">
              <a:lnSpc>
                <a:spcPct val="150000"/>
              </a:lnSpc>
            </a:pPr>
            <a:r>
              <a:rPr lang="ru-RU" sz="2000" b="1" dirty="0">
                <a:latin typeface="Times New Roman"/>
                <a:cs typeface="Times New Roman"/>
              </a:rPr>
              <a:t>Выход на проектную мощность – 2020 г. </a:t>
            </a:r>
          </a:p>
          <a:p>
            <a:pPr marL="1258888" defTabSz="433388">
              <a:lnSpc>
                <a:spcPct val="150000"/>
              </a:lnSpc>
            </a:pPr>
            <a:endParaRPr lang="ru-RU" sz="2000" b="1" dirty="0">
              <a:latin typeface="Times New Roman"/>
              <a:cs typeface="Times New Roman"/>
            </a:endParaRPr>
          </a:p>
          <a:p>
            <a:pPr marL="1601788" lvl="0" indent="-342900" defTabSz="433388">
              <a:lnSpc>
                <a:spcPct val="150000"/>
              </a:lnSpc>
              <a:buFontTx/>
              <a:buChar char="-"/>
            </a:pPr>
            <a:r>
              <a:rPr lang="ru-RU" sz="2000" b="1" dirty="0" smtClean="0">
                <a:latin typeface="Times New Roman"/>
                <a:cs typeface="Times New Roman"/>
              </a:rPr>
              <a:t>объем </a:t>
            </a:r>
            <a:r>
              <a:rPr lang="ru-RU" sz="2000" b="1" dirty="0">
                <a:latin typeface="Times New Roman"/>
                <a:cs typeface="Times New Roman"/>
              </a:rPr>
              <a:t>производства молока более 4 000 т/</a:t>
            </a:r>
            <a:r>
              <a:rPr lang="ru-RU" sz="2000" b="1" dirty="0" smtClean="0">
                <a:latin typeface="Times New Roman"/>
                <a:cs typeface="Times New Roman"/>
              </a:rPr>
              <a:t>год</a:t>
            </a:r>
            <a:endParaRPr lang="ru-RU" sz="2000" b="1" dirty="0">
              <a:latin typeface="Times New Roman"/>
              <a:cs typeface="Times New Roman"/>
            </a:endParaRPr>
          </a:p>
          <a:p>
            <a:pPr marL="1601788" lvl="0" indent="-342900" defTabSz="433388">
              <a:lnSpc>
                <a:spcPct val="150000"/>
              </a:lnSpc>
              <a:buFontTx/>
              <a:buChar char="-"/>
            </a:pPr>
            <a:r>
              <a:rPr lang="ru-RU" sz="2000" b="1" dirty="0">
                <a:latin typeface="Times New Roman"/>
                <a:cs typeface="Times New Roman"/>
              </a:rPr>
              <a:t>реализация молока 115 </a:t>
            </a:r>
            <a:r>
              <a:rPr lang="ru-RU" sz="2000" b="1" dirty="0" smtClean="0">
                <a:latin typeface="Times New Roman"/>
                <a:cs typeface="Times New Roman"/>
              </a:rPr>
              <a:t>млн. руб.</a:t>
            </a:r>
            <a:endParaRPr lang="ru-RU" sz="2000" b="1" dirty="0">
              <a:latin typeface="Times New Roman"/>
              <a:cs typeface="Times New Roman"/>
            </a:endParaRPr>
          </a:p>
          <a:p>
            <a:pPr marL="1601788" lvl="0" indent="-342900" defTabSz="433388">
              <a:lnSpc>
                <a:spcPct val="150000"/>
              </a:lnSpc>
              <a:buFontTx/>
              <a:buChar char="-"/>
            </a:pPr>
            <a:r>
              <a:rPr lang="ru-RU" sz="2000" b="1" dirty="0">
                <a:latin typeface="Times New Roman"/>
                <a:cs typeface="Times New Roman"/>
              </a:rPr>
              <a:t>реализация мяса 10,5 млн</a:t>
            </a:r>
            <a:r>
              <a:rPr lang="ru-RU" sz="2000" b="1" dirty="0" smtClean="0">
                <a:latin typeface="Times New Roman"/>
                <a:cs typeface="Times New Roman"/>
              </a:rPr>
              <a:t>. руб</a:t>
            </a:r>
            <a:r>
              <a:rPr lang="ru-RU" sz="2000" b="1" dirty="0">
                <a:latin typeface="Times New Roman"/>
                <a:cs typeface="Times New Roman"/>
              </a:rPr>
              <a:t>.</a:t>
            </a:r>
          </a:p>
          <a:p>
            <a:pPr marL="1601788" lvl="0" indent="-342900" defTabSz="433388">
              <a:lnSpc>
                <a:spcPct val="150000"/>
              </a:lnSpc>
              <a:buFontTx/>
              <a:buChar char="-"/>
            </a:pPr>
            <a:r>
              <a:rPr lang="ru-RU" sz="2000" b="1" dirty="0">
                <a:latin typeface="Times New Roman"/>
                <a:cs typeface="Times New Roman"/>
              </a:rPr>
              <a:t>услуги по подготовке кадров 30 </a:t>
            </a:r>
            <a:r>
              <a:rPr lang="ru-RU" sz="2000" b="1" dirty="0" smtClean="0">
                <a:latin typeface="Times New Roman"/>
                <a:cs typeface="Times New Roman"/>
              </a:rPr>
              <a:t>млн. руб</a:t>
            </a:r>
            <a:r>
              <a:rPr lang="ru-RU" sz="2000" b="1" dirty="0">
                <a:latin typeface="Times New Roman"/>
                <a:cs typeface="Times New Roman"/>
              </a:rPr>
              <a:t>.</a:t>
            </a:r>
            <a:endParaRPr lang="en-US" sz="2000" b="1" dirty="0" smtClean="0">
              <a:latin typeface="Times New Roman"/>
              <a:cs typeface="Times New Roman"/>
            </a:endParaRPr>
          </a:p>
          <a:p>
            <a:pPr marL="1601788" lvl="0" indent="-342900" defTabSz="433388">
              <a:lnSpc>
                <a:spcPct val="150000"/>
              </a:lnSpc>
              <a:buFontTx/>
              <a:buChar char="-"/>
            </a:pPr>
            <a:r>
              <a:rPr lang="ru-RU" sz="2000" b="1" dirty="0" smtClean="0">
                <a:latin typeface="Times New Roman"/>
                <a:cs typeface="Times New Roman"/>
              </a:rPr>
              <a:t>итого </a:t>
            </a:r>
            <a:r>
              <a:rPr lang="ru-RU" sz="2000" b="1" dirty="0">
                <a:latin typeface="Times New Roman"/>
                <a:cs typeface="Times New Roman"/>
              </a:rPr>
              <a:t>ежегодный объем выручки 155,5 </a:t>
            </a:r>
            <a:r>
              <a:rPr lang="ru-RU" sz="2000" b="1" dirty="0" smtClean="0">
                <a:latin typeface="Times New Roman"/>
                <a:cs typeface="Times New Roman"/>
              </a:rPr>
              <a:t>млн. </a:t>
            </a:r>
            <a:r>
              <a:rPr lang="ru-RU" sz="2000" b="1" dirty="0" err="1" smtClean="0">
                <a:latin typeface="Times New Roman"/>
                <a:cs typeface="Times New Roman"/>
              </a:rPr>
              <a:t>руб</a:t>
            </a:r>
            <a:r>
              <a:rPr lang="en-US" sz="2000" b="1" dirty="0" smtClean="0">
                <a:latin typeface="Times New Roman"/>
                <a:cs typeface="Times New Roman"/>
              </a:rPr>
              <a:t>.</a:t>
            </a:r>
          </a:p>
          <a:p>
            <a:pPr marL="1601788" lvl="0" indent="-342900" defTabSz="433388">
              <a:lnSpc>
                <a:spcPct val="150000"/>
              </a:lnSpc>
              <a:buFontTx/>
              <a:buChar char="-"/>
            </a:pPr>
            <a:r>
              <a:rPr lang="ru-RU" sz="2000" b="1" dirty="0" smtClean="0">
                <a:latin typeface="Times New Roman"/>
                <a:cs typeface="Times New Roman"/>
              </a:rPr>
              <a:t>размер </a:t>
            </a:r>
            <a:r>
              <a:rPr lang="ru-RU" sz="2000" b="1" dirty="0">
                <a:latin typeface="Times New Roman"/>
                <a:cs typeface="Times New Roman"/>
              </a:rPr>
              <a:t>чистой прибыли 40 </a:t>
            </a:r>
            <a:r>
              <a:rPr lang="ru-RU" sz="2000" b="1" dirty="0" smtClean="0">
                <a:latin typeface="Times New Roman"/>
                <a:cs typeface="Times New Roman"/>
              </a:rPr>
              <a:t>млн.руб. </a:t>
            </a:r>
            <a:r>
              <a:rPr lang="ru-RU" sz="2000" b="1" dirty="0">
                <a:latin typeface="Times New Roman"/>
                <a:cs typeface="Times New Roman"/>
              </a:rPr>
              <a:t>(2020 г</a:t>
            </a:r>
            <a:r>
              <a:rPr lang="ru-RU" sz="2000" b="1" dirty="0" smtClean="0">
                <a:latin typeface="Times New Roman"/>
                <a:cs typeface="Times New Roman"/>
              </a:rPr>
              <a:t>)</a:t>
            </a:r>
            <a:endParaRPr lang="ru-RU" sz="2000" b="1" dirty="0">
              <a:latin typeface="Times New Roman"/>
              <a:cs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30175" y="96564"/>
            <a:ext cx="77975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параметры проекта </a:t>
            </a:r>
          </a:p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инновационной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производственной </a:t>
            </a:r>
          </a:p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молочной фермы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«Донское 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молоко»</a:t>
            </a:r>
            <a:endParaRPr lang="ru-RU" sz="2200" b="1" dirty="0"/>
          </a:p>
        </p:txBody>
      </p:sp>
      <p:pic>
        <p:nvPicPr>
          <p:cNvPr id="18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705442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21167" t="22518" r="21167" b="7704"/>
          <a:stretch>
            <a:fillRect/>
          </a:stretch>
        </p:blipFill>
        <p:spPr bwMode="auto">
          <a:xfrm>
            <a:off x="235192" y="917144"/>
            <a:ext cx="9501764" cy="557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76394" y="138125"/>
            <a:ext cx="95723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altLang="zh-CN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4617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участников кластера племенным молодняком КРС с высоким генетическим потенциалом</a:t>
            </a:r>
            <a:endParaRPr kumimoji="0" lang="ru-RU" sz="2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hape 212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200"/>
              <a:pPr lvl="0">
                <a:defRPr sz="1800"/>
              </a:pPr>
              <a:t>23</a:t>
            </a:fld>
            <a:endParaRPr sz="1200" dirty="0"/>
          </a:p>
        </p:txBody>
      </p:sp>
      <p:pic>
        <p:nvPicPr>
          <p:cNvPr id="9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579418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16" y="1787264"/>
            <a:ext cx="5576093" cy="4184766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294" y="645270"/>
            <a:ext cx="3876040" cy="6090920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6286" y="597340"/>
            <a:ext cx="8925886" cy="271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sz="1100" b="1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-463"/>
            <a:ext cx="9906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Продвижение продукции под брендом «Сделано на Дону»</a:t>
            </a:r>
            <a:endParaRPr lang="ru-RU" sz="2200" b="1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024" y="482088"/>
            <a:ext cx="1225477" cy="1236322"/>
          </a:xfrm>
          <a:prstGeom prst="rect">
            <a:avLst/>
          </a:prstGeom>
        </p:spPr>
      </p:pic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91109" y="6008467"/>
            <a:ext cx="3339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/>
                <a:cs typeface="Times New Roman"/>
              </a:rPr>
              <a:t>Центральный рынок </a:t>
            </a:r>
          </a:p>
          <a:p>
            <a:pPr algn="ctr"/>
            <a:r>
              <a:rPr lang="ru-RU" dirty="0" smtClean="0">
                <a:latin typeface="Times New Roman"/>
                <a:cs typeface="Times New Roman"/>
              </a:rPr>
              <a:t>г. Ростова-на-Дону</a:t>
            </a:r>
          </a:p>
        </p:txBody>
      </p:sp>
    </p:spTree>
    <p:extLst>
      <p:ext uri="{BB962C8B-B14F-4D97-AF65-F5344CB8AC3E}">
        <p14:creationId xmlns:p14="http://schemas.microsoft.com/office/powerpoint/2010/main" val="3136916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28" y="504356"/>
            <a:ext cx="8050432" cy="5449451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6286" y="597340"/>
            <a:ext cx="8925886" cy="271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sz="1100" b="1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-463"/>
            <a:ext cx="9906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точки реализации молочной продукции возле супермаркетов</a:t>
            </a:r>
            <a:endParaRPr lang="ru-RU" sz="2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7842" y="6067258"/>
            <a:ext cx="9678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Продукция участников кластера: </a:t>
            </a:r>
          </a:p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ЗАО «Красный Октябрь» и ЗАО им. Ленина Веселовского района</a:t>
            </a:r>
            <a:endParaRPr lang="ru-RU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4769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64" y="713153"/>
            <a:ext cx="6255665" cy="6094837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86530" y="347948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06655" y="-26471"/>
            <a:ext cx="77975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площадки Ростовской области для размещения объектов молочной отрасли</a:t>
            </a:r>
            <a:endParaRPr lang="ru-RU" sz="2200" b="1" dirty="0"/>
          </a:p>
        </p:txBody>
      </p:sp>
      <p:sp>
        <p:nvSpPr>
          <p:cNvPr id="4" name="Овальная выноска 3"/>
          <p:cNvSpPr/>
          <p:nvPr/>
        </p:nvSpPr>
        <p:spPr>
          <a:xfrm>
            <a:off x="6271844" y="2667001"/>
            <a:ext cx="1377463" cy="1339850"/>
          </a:xfrm>
          <a:prstGeom prst="wedgeEllipseCallout">
            <a:avLst>
              <a:gd name="adj1" fmla="val -200840"/>
              <a:gd name="adj2" fmla="val 694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Усть-Донецкий район </a:t>
            </a:r>
          </a:p>
          <a:p>
            <a:pPr algn="ctr"/>
            <a:r>
              <a:rPr lang="ru-RU" sz="1400" dirty="0" smtClean="0"/>
              <a:t>3 участка 150 га</a:t>
            </a:r>
            <a:endParaRPr lang="ru-RU" sz="1400" dirty="0"/>
          </a:p>
        </p:txBody>
      </p:sp>
      <p:sp>
        <p:nvSpPr>
          <p:cNvPr id="10" name="Овальная выноска 9"/>
          <p:cNvSpPr/>
          <p:nvPr/>
        </p:nvSpPr>
        <p:spPr>
          <a:xfrm>
            <a:off x="410182" y="2426715"/>
            <a:ext cx="1377463" cy="1339850"/>
          </a:xfrm>
          <a:prstGeom prst="wedgeEllipseCallout">
            <a:avLst>
              <a:gd name="adj1" fmla="val 117889"/>
              <a:gd name="adj2" fmla="val 10066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Неклиновский район </a:t>
            </a:r>
          </a:p>
          <a:p>
            <a:pPr algn="ctr"/>
            <a:r>
              <a:rPr lang="ru-RU" sz="1400" dirty="0"/>
              <a:t>4</a:t>
            </a:r>
            <a:r>
              <a:rPr lang="ru-RU" sz="1400" dirty="0" smtClean="0"/>
              <a:t> участка 340 га </a:t>
            </a:r>
            <a:endParaRPr lang="ru-RU" sz="1400" dirty="0"/>
          </a:p>
        </p:txBody>
      </p:sp>
      <p:sp>
        <p:nvSpPr>
          <p:cNvPr id="12" name="Овальная выноска 11"/>
          <p:cNvSpPr/>
          <p:nvPr/>
        </p:nvSpPr>
        <p:spPr>
          <a:xfrm>
            <a:off x="7791967" y="3396637"/>
            <a:ext cx="1377463" cy="1339850"/>
          </a:xfrm>
          <a:prstGeom prst="wedgeEllipseCallout">
            <a:avLst>
              <a:gd name="adj1" fmla="val -271119"/>
              <a:gd name="adj2" fmla="val 117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Константиновский район </a:t>
            </a:r>
          </a:p>
          <a:p>
            <a:pPr algn="ctr"/>
            <a:r>
              <a:rPr lang="ru-RU" sz="1400" dirty="0"/>
              <a:t>2</a:t>
            </a:r>
            <a:r>
              <a:rPr lang="ru-RU" sz="1400" dirty="0" smtClean="0"/>
              <a:t> участка  74 га </a:t>
            </a:r>
            <a:endParaRPr lang="ru-RU" sz="1400" dirty="0"/>
          </a:p>
        </p:txBody>
      </p:sp>
      <p:sp>
        <p:nvSpPr>
          <p:cNvPr id="17" name="Овальная выноска 16"/>
          <p:cNvSpPr/>
          <p:nvPr/>
        </p:nvSpPr>
        <p:spPr>
          <a:xfrm>
            <a:off x="1828398" y="2337300"/>
            <a:ext cx="1377463" cy="1339850"/>
          </a:xfrm>
          <a:prstGeom prst="wedgeEllipseCallout">
            <a:avLst>
              <a:gd name="adj1" fmla="val 98009"/>
              <a:gd name="adj2" fmla="val 10949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Новочеркасск</a:t>
            </a:r>
          </a:p>
          <a:p>
            <a:pPr algn="ctr"/>
            <a:r>
              <a:rPr lang="ru-RU" sz="1400" dirty="0"/>
              <a:t>у</a:t>
            </a:r>
            <a:r>
              <a:rPr lang="ru-RU" sz="1400" dirty="0" smtClean="0"/>
              <a:t>часток</a:t>
            </a:r>
          </a:p>
          <a:p>
            <a:pPr algn="ctr"/>
            <a:r>
              <a:rPr lang="ru-RU" sz="1400" dirty="0" smtClean="0"/>
              <a:t> 86 га</a:t>
            </a:r>
            <a:endParaRPr lang="ru-RU" sz="1400" dirty="0"/>
          </a:p>
        </p:txBody>
      </p:sp>
      <p:sp>
        <p:nvSpPr>
          <p:cNvPr id="18" name="Овальная выноска 17"/>
          <p:cNvSpPr/>
          <p:nvPr/>
        </p:nvSpPr>
        <p:spPr>
          <a:xfrm>
            <a:off x="314429" y="3849081"/>
            <a:ext cx="1377463" cy="1339850"/>
          </a:xfrm>
          <a:prstGeom prst="wedgeEllipseCallout">
            <a:avLst>
              <a:gd name="adj1" fmla="val 157628"/>
              <a:gd name="adj2" fmla="val 303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Азовский район </a:t>
            </a:r>
          </a:p>
          <a:p>
            <a:pPr algn="ctr"/>
            <a:r>
              <a:rPr lang="ru-RU" sz="1400" dirty="0" smtClean="0"/>
              <a:t>7 участков 42 га </a:t>
            </a:r>
            <a:endParaRPr lang="ru-RU" sz="1400" dirty="0"/>
          </a:p>
        </p:txBody>
      </p:sp>
      <p:sp>
        <p:nvSpPr>
          <p:cNvPr id="19" name="Овальная выноска 18"/>
          <p:cNvSpPr/>
          <p:nvPr/>
        </p:nvSpPr>
        <p:spPr>
          <a:xfrm>
            <a:off x="2312922" y="984992"/>
            <a:ext cx="1377463" cy="1339850"/>
          </a:xfrm>
          <a:prstGeom prst="wedgeEllipseCallout">
            <a:avLst>
              <a:gd name="adj1" fmla="val 69141"/>
              <a:gd name="adj2" fmla="val 18673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Октябрьский район </a:t>
            </a:r>
          </a:p>
          <a:p>
            <a:pPr algn="ctr"/>
            <a:r>
              <a:rPr lang="ru-RU" sz="1400" dirty="0" smtClean="0"/>
              <a:t>3 участка 236 га </a:t>
            </a:r>
            <a:endParaRPr lang="ru-RU" sz="1400" dirty="0"/>
          </a:p>
        </p:txBody>
      </p:sp>
      <p:pic>
        <p:nvPicPr>
          <p:cNvPr id="20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67558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1602296"/>
            <a:ext cx="8732940" cy="5100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5836" y="211038"/>
            <a:ext cx="97016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модульного молочного цеха производительностью  0,5 -10 тонн</a:t>
            </a:r>
            <a:endParaRPr lang="ru-RU" sz="2200" b="1" dirty="0"/>
          </a:p>
        </p:txBody>
      </p:sp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22" y="846599"/>
            <a:ext cx="8656215" cy="546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37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1602296"/>
            <a:ext cx="8732940" cy="5100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4872" y="1094819"/>
            <a:ext cx="8783274" cy="383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40000"/>
              </a:lnSpc>
            </a:pPr>
            <a:endParaRPr lang="ru-RU" dirty="0" smtClean="0">
              <a:solidFill>
                <a:srgbClr val="1F497D"/>
              </a:solidFill>
              <a:latin typeface="Times New Roman"/>
              <a:ea typeface="Times New Roman"/>
            </a:endParaRPr>
          </a:p>
          <a:p>
            <a:pPr indent="450215" algn="ctr">
              <a:lnSpc>
                <a:spcPct val="130000"/>
              </a:lnSpc>
            </a:pPr>
            <a:endParaRPr lang="ru-RU" sz="2000" b="1" dirty="0" smtClean="0">
              <a:solidFill>
                <a:srgbClr val="1F497D"/>
              </a:solidFill>
              <a:latin typeface="Times New Roman"/>
              <a:ea typeface="Times New Roman"/>
            </a:endParaRPr>
          </a:p>
          <a:p>
            <a:pPr indent="450215" algn="ctr">
              <a:lnSpc>
                <a:spcPct val="130000"/>
              </a:lnSpc>
            </a:pPr>
            <a:r>
              <a:rPr lang="ru-RU" sz="2800" b="1" i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Приглашаем к сотрудничеству!</a:t>
            </a:r>
          </a:p>
          <a:p>
            <a:pPr indent="450215" algn="ctr">
              <a:lnSpc>
                <a:spcPct val="130000"/>
              </a:lnSpc>
            </a:pPr>
            <a:endParaRPr lang="ru-RU" sz="2000" b="1" dirty="0" smtClean="0">
              <a:solidFill>
                <a:srgbClr val="1F497D"/>
              </a:solidFill>
              <a:latin typeface="Times New Roman"/>
              <a:ea typeface="Times New Roman"/>
            </a:endParaRPr>
          </a:p>
          <a:p>
            <a:pPr indent="450215" algn="ctr">
              <a:lnSpc>
                <a:spcPct val="130000"/>
              </a:lnSpc>
            </a:pPr>
            <a:r>
              <a:rPr lang="ru-RU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г. Ростов-на-Дону, ул. Суворова, д.91, этаж 7     </a:t>
            </a:r>
            <a:r>
              <a:rPr lang="en-US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www.rkr61.ru </a:t>
            </a:r>
          </a:p>
          <a:p>
            <a:pPr indent="450215" algn="ctr">
              <a:lnSpc>
                <a:spcPct val="130000"/>
              </a:lnSpc>
            </a:pPr>
            <a:r>
              <a:rPr lang="en-US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e-mail:</a:t>
            </a:r>
            <a:r>
              <a:rPr lang="ru-RU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 smtClean="0">
                <a:solidFill>
                  <a:srgbClr val="1F497D"/>
                </a:solidFill>
                <a:latin typeface="Times New Roman"/>
                <a:ea typeface="Times New Roman"/>
              </a:rPr>
              <a:t>yuri.parshukov@yandex.ru</a:t>
            </a:r>
            <a:r>
              <a:rPr lang="en-US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;</a:t>
            </a:r>
            <a:r>
              <a:rPr lang="ru-RU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 smtClean="0">
                <a:solidFill>
                  <a:srgbClr val="1F497D"/>
                </a:solidFill>
                <a:latin typeface="Times New Roman"/>
                <a:ea typeface="Times New Roman"/>
              </a:rPr>
              <a:t>kv_rkr@bk.ru</a:t>
            </a:r>
            <a:endParaRPr lang="en-US" sz="2000" b="1" dirty="0" smtClean="0">
              <a:solidFill>
                <a:srgbClr val="1F497D"/>
              </a:solidFill>
              <a:latin typeface="Times New Roman"/>
              <a:ea typeface="Times New Roman"/>
            </a:endParaRPr>
          </a:p>
          <a:p>
            <a:pPr indent="450215" algn="ctr">
              <a:lnSpc>
                <a:spcPct val="130000"/>
              </a:lnSpc>
            </a:pPr>
            <a:r>
              <a:rPr lang="en-US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 +7(863) 250-97-40;</a:t>
            </a:r>
            <a:r>
              <a:rPr lang="ru-RU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 +7(863) 250-97-54</a:t>
            </a:r>
            <a:r>
              <a:rPr lang="ru-RU" sz="20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; +7(863) 250-97-46</a:t>
            </a:r>
          </a:p>
          <a:p>
            <a:pPr indent="450215" algn="ctr">
              <a:lnSpc>
                <a:spcPct val="130000"/>
              </a:lnSpc>
            </a:pPr>
            <a:endParaRPr lang="ru-RU" sz="2000" b="1" dirty="0">
              <a:solidFill>
                <a:srgbClr val="1F497D"/>
              </a:solidFill>
              <a:latin typeface="Times New Roman"/>
              <a:ea typeface="Times New Roman"/>
            </a:endParaRPr>
          </a:p>
          <a:p>
            <a:pPr indent="450215" algn="ctr">
              <a:lnSpc>
                <a:spcPct val="150000"/>
              </a:lnSpc>
            </a:pPr>
            <a:endParaRPr lang="ru-RU" b="1" u="sng" dirty="0">
              <a:solidFill>
                <a:srgbClr val="1F497D"/>
              </a:solidFill>
              <a:latin typeface="Times New Roman"/>
              <a:ea typeface="Times New Roman"/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389" y="4287711"/>
            <a:ext cx="3152474" cy="208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17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1602296"/>
            <a:ext cx="8732940" cy="5100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0710" y="2164819"/>
            <a:ext cx="8783274" cy="2346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40000"/>
              </a:lnSpc>
            </a:pPr>
            <a:endParaRPr lang="ru-RU" dirty="0" smtClean="0">
              <a:solidFill>
                <a:srgbClr val="1F497D"/>
              </a:solidFill>
              <a:latin typeface="Times New Roman"/>
              <a:ea typeface="Times New Roman"/>
            </a:endParaRPr>
          </a:p>
          <a:p>
            <a:pPr indent="450215" algn="ctr">
              <a:lnSpc>
                <a:spcPct val="130000"/>
              </a:lnSpc>
            </a:pPr>
            <a:endParaRPr lang="ru-RU" sz="2000" b="1" dirty="0" smtClean="0">
              <a:solidFill>
                <a:srgbClr val="1F497D"/>
              </a:solidFill>
              <a:latin typeface="Times New Roman"/>
              <a:ea typeface="Times New Roman"/>
            </a:endParaRPr>
          </a:p>
          <a:p>
            <a:pPr indent="450215" algn="ctr">
              <a:lnSpc>
                <a:spcPct val="130000"/>
              </a:lnSpc>
            </a:pPr>
            <a:r>
              <a:rPr lang="ru-RU" sz="3600" b="1" dirty="0" smtClean="0">
                <a:solidFill>
                  <a:srgbClr val="1F497D"/>
                </a:solidFill>
                <a:latin typeface="Times New Roman"/>
                <a:ea typeface="Times New Roman"/>
              </a:rPr>
              <a:t>СПАСИБО ЗА ВНИМАНИЕ! </a:t>
            </a:r>
          </a:p>
          <a:p>
            <a:pPr indent="450215" algn="ctr">
              <a:lnSpc>
                <a:spcPct val="130000"/>
              </a:lnSpc>
            </a:pPr>
            <a:endParaRPr lang="ru-RU" sz="2000" b="1" dirty="0">
              <a:solidFill>
                <a:srgbClr val="1F497D"/>
              </a:solidFill>
              <a:latin typeface="Times New Roman"/>
              <a:ea typeface="Times New Roman"/>
            </a:endParaRPr>
          </a:p>
          <a:p>
            <a:pPr indent="450215" algn="ctr">
              <a:lnSpc>
                <a:spcPct val="150000"/>
              </a:lnSpc>
            </a:pPr>
            <a:endParaRPr lang="ru-RU" b="1" u="sng" dirty="0">
              <a:solidFill>
                <a:srgbClr val="1F497D"/>
              </a:solidFill>
              <a:latin typeface="Times New Roman"/>
              <a:ea typeface="Times New Roman"/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387919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0" y="-82308"/>
            <a:ext cx="9906000" cy="6858000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564" y="3779554"/>
            <a:ext cx="9906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607168" y="624979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94" y="1305654"/>
            <a:ext cx="9564965" cy="4826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ru-RU" dirty="0"/>
              <a:t> </a:t>
            </a:r>
            <a:r>
              <a:rPr lang="ru-RU" sz="2000" b="1" dirty="0" smtClean="0">
                <a:latin typeface="Times New Roman"/>
                <a:cs typeface="Times New Roman"/>
              </a:rPr>
              <a:t>Обеспечение высоких темпов производства молока и его переработки в Ростовской области и других регионах;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ru-RU" sz="2000" b="1" dirty="0" smtClean="0">
                <a:latin typeface="Times New Roman"/>
                <a:cs typeface="Times New Roman"/>
              </a:rPr>
              <a:t>Содействие эффективной реализации проектов, направленных на повышение конкурентоспособности участников кластера «Донские молочные продукты» и региональной экономики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ru-RU" sz="2000" b="1" dirty="0" smtClean="0">
                <a:latin typeface="Times New Roman"/>
                <a:cs typeface="Times New Roman"/>
              </a:rPr>
              <a:t>Обеспечение эффективной методической, информационно-консультационной, научной и образовательной поддержки функционирования кластера на региональном и отраслевом уровнях;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ru-RU" sz="2000" b="1" dirty="0" smtClean="0">
                <a:latin typeface="Times New Roman"/>
                <a:cs typeface="Times New Roman"/>
              </a:rPr>
              <a:t>Формирование эффективной системы взаимодействия между участниками кластера в научно-технической, образовательной и профессиональной сферах.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ru-RU" sz="2000" b="1" dirty="0" smtClean="0">
                <a:latin typeface="Times New Roman"/>
                <a:cs typeface="Times New Roman"/>
              </a:rPr>
              <a:t>Содействие маркетингу продукции выпускаемой участниками кластера.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ru-RU" sz="2000" b="1" dirty="0" smtClean="0">
                <a:latin typeface="Times New Roman"/>
                <a:cs typeface="Times New Roman"/>
              </a:rPr>
              <a:t>Содействие внедрению в кластере инновационных технологий.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ru-RU" sz="2000" b="1" dirty="0" smtClean="0">
                <a:latin typeface="Times New Roman"/>
                <a:cs typeface="Times New Roman"/>
              </a:rPr>
              <a:t>Развитие сектора малых и средних предприятий</a:t>
            </a:r>
            <a:r>
              <a:rPr lang="ru-RU" sz="2000" dirty="0">
                <a:latin typeface="Times New Roman"/>
                <a:cs typeface="Times New Roman"/>
              </a:rPr>
              <a:t>.</a:t>
            </a:r>
            <a:endParaRPr lang="ru-RU" sz="2000" dirty="0" smtClean="0">
              <a:latin typeface="Times New Roman"/>
              <a:cs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3375" y="246312"/>
            <a:ext cx="88509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стратегии развития кластера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Донские молочные продукты»</a:t>
            </a:r>
            <a:endParaRPr lang="ru-RU" sz="2200" b="1" dirty="0"/>
          </a:p>
        </p:txBody>
      </p:sp>
      <p:pic>
        <p:nvPicPr>
          <p:cNvPr id="18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0" y="6334649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315095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4" y="717252"/>
            <a:ext cx="9038257" cy="6025506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7704"/>
            <a:ext cx="1370186" cy="480296"/>
          </a:xfrm>
          <a:prstGeom prst="rect">
            <a:avLst/>
          </a:prstGeom>
        </p:spPr>
      </p:pic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3375" y="-606"/>
            <a:ext cx="8850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кластера «Донские молочные продукты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во </a:t>
            </a:r>
            <a:r>
              <a:rPr lang="en-US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агропромышленном форуме (г. Ростов-на-Дону, апрель 2017г.)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2456990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" y="787879"/>
            <a:ext cx="4973638" cy="3730229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3375" y="-606"/>
            <a:ext cx="8850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Выездное совещание кластера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«Донские молочные продукты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(Константиновский район, сентябрь 2017г.)</a:t>
            </a:r>
            <a:endParaRPr lang="ru-RU" sz="2200" b="1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661" y="792922"/>
            <a:ext cx="5057059" cy="379279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209" y="4401034"/>
            <a:ext cx="5366791" cy="246872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765" y="4515168"/>
            <a:ext cx="2794066" cy="2342832"/>
          </a:xfrm>
          <a:prstGeom prst="rect">
            <a:avLst/>
          </a:prstGeom>
        </p:spPr>
      </p:pic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117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0754"/>
            <a:ext cx="9469469" cy="4337268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3375" y="-606"/>
            <a:ext cx="8850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кластера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«Донские молочные продукты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съезде национального союза СОЮЗМОЛОКО</a:t>
            </a:r>
            <a:endParaRPr lang="ru-RU" sz="2200" b="1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169" y="4362311"/>
            <a:ext cx="3745237" cy="2495689"/>
          </a:xfrm>
          <a:prstGeom prst="rect">
            <a:avLst/>
          </a:prstGeom>
        </p:spPr>
      </p:pic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" y="6369923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855857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4577" y="-12354"/>
            <a:ext cx="8850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обеспечение участников </a:t>
            </a:r>
          </a:p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кластера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«Донские молочные продукты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54" y="1275680"/>
            <a:ext cx="6338429" cy="5043409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9997">
            <a:off x="4709983" y="1057803"/>
            <a:ext cx="4858689" cy="31899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9074" y="4016889"/>
            <a:ext cx="3414696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ru-RU" sz="2000" i="1" dirty="0" smtClean="0">
                <a:latin typeface="Times New Roman"/>
                <a:cs typeface="Times New Roman"/>
              </a:rPr>
              <a:t>Регулярные аналитические материалы</a:t>
            </a:r>
            <a:r>
              <a:rPr lang="en-US" sz="2000" i="1" dirty="0" smtClean="0">
                <a:latin typeface="Times New Roman"/>
                <a:cs typeface="Times New Roman"/>
              </a:rPr>
              <a:t> </a:t>
            </a:r>
            <a:r>
              <a:rPr lang="ru-RU" sz="2000" i="1" dirty="0" smtClean="0">
                <a:latin typeface="Times New Roman"/>
                <a:cs typeface="Times New Roman"/>
              </a:rPr>
              <a:t>для</a:t>
            </a:r>
            <a:r>
              <a:rPr lang="en-US" sz="2000" i="1" dirty="0" smtClean="0">
                <a:latin typeface="Times New Roman"/>
                <a:cs typeface="Times New Roman"/>
              </a:rPr>
              <a:t> </a:t>
            </a:r>
            <a:r>
              <a:rPr lang="ru-RU" sz="2000" i="1" dirty="0" smtClean="0">
                <a:latin typeface="Times New Roman"/>
                <a:cs typeface="Times New Roman"/>
              </a:rPr>
              <a:t>участников  кластера</a:t>
            </a:r>
            <a:r>
              <a:rPr lang="en-US" sz="2000" i="1" dirty="0">
                <a:latin typeface="Times New Roman"/>
                <a:cs typeface="Times New Roman"/>
              </a:rPr>
              <a:t> </a:t>
            </a:r>
            <a:r>
              <a:rPr lang="ru-RU" sz="2000" i="1" dirty="0" smtClean="0">
                <a:latin typeface="Times New Roman"/>
                <a:cs typeface="Times New Roman"/>
              </a:rPr>
              <a:t>от:</a:t>
            </a:r>
            <a:endParaRPr lang="en-US" sz="2000" i="1" dirty="0" smtClean="0">
              <a:latin typeface="Times New Roman"/>
              <a:cs typeface="Times New Roman"/>
            </a:endParaRPr>
          </a:p>
          <a:p>
            <a:pPr algn="r">
              <a:lnSpc>
                <a:spcPct val="140000"/>
              </a:lnSpc>
            </a:pPr>
            <a:r>
              <a:rPr lang="ru-RU" sz="2000" i="1" dirty="0" smtClean="0">
                <a:latin typeface="Times New Roman"/>
                <a:cs typeface="Times New Roman"/>
              </a:rPr>
              <a:t>ПРОДАЛЬЯНС,</a:t>
            </a:r>
          </a:p>
          <a:p>
            <a:pPr algn="r">
              <a:lnSpc>
                <a:spcPct val="140000"/>
              </a:lnSpc>
            </a:pPr>
            <a:r>
              <a:rPr lang="ru-RU" sz="2000" i="1" dirty="0" smtClean="0">
                <a:latin typeface="Times New Roman"/>
                <a:cs typeface="Times New Roman"/>
              </a:rPr>
              <a:t>СОЮЗМОЛОКО,</a:t>
            </a:r>
          </a:p>
          <a:p>
            <a:pPr algn="r">
              <a:lnSpc>
                <a:spcPct val="140000"/>
              </a:lnSpc>
            </a:pPr>
            <a:r>
              <a:rPr lang="en-US" sz="2000" i="1" dirty="0" smtClean="0">
                <a:latin typeface="Times New Roman"/>
                <a:cs typeface="Times New Roman"/>
              </a:rPr>
              <a:t>MILKNEWS</a:t>
            </a:r>
            <a:r>
              <a:rPr lang="ru-RU" sz="2000" dirty="0" smtClean="0">
                <a:latin typeface="Times New Roman"/>
                <a:cs typeface="Times New Roman"/>
              </a:rPr>
              <a:t>.</a:t>
            </a:r>
            <a:endParaRPr lang="ru-RU" sz="2000" dirty="0">
              <a:latin typeface="Times New Roman"/>
              <a:cs typeface="Times New Roman"/>
            </a:endParaRPr>
          </a:p>
        </p:txBody>
      </p:sp>
      <p:sp>
        <p:nvSpPr>
          <p:cNvPr id="12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0" y="6334649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31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4577" y="-12354"/>
            <a:ext cx="8850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обеспечение участников </a:t>
            </a:r>
          </a:p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кластера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«Донские молочные продукты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12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0" y="6334649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92" y="1740354"/>
            <a:ext cx="9466485" cy="367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87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2578288" y="4569602"/>
            <a:ext cx="4714908" cy="942432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 algn="ctr"/>
            <a:r>
              <a:rPr lang="ru-RU" sz="23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570451" y="469783"/>
            <a:ext cx="8732940" cy="6233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SzPct val="100000"/>
              <a:defRPr/>
            </a:pPr>
            <a:endParaRPr lang="ru-RU" sz="1200" cap="all" spc="50" dirty="0" smtClean="0">
              <a:solidFill>
                <a:prstClr val="white"/>
              </a:solidFill>
            </a:endParaRP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00648" y="6356357"/>
            <a:ext cx="821972" cy="365125"/>
          </a:xfrm>
        </p:spPr>
        <p:txBody>
          <a:bodyPr/>
          <a:lstStyle/>
          <a:p>
            <a:fld id="{DF034421-7738-424F-A59C-85729F71E6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4577" y="-12354"/>
            <a:ext cx="8850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обеспечение участников </a:t>
            </a:r>
          </a:p>
          <a:p>
            <a:pPr algn="ctr"/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кластера </a:t>
            </a:r>
            <a:r>
              <a:rPr lang="ru-RU" altLang="zh-CN" sz="2200" b="1" kern="0" dirty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«Донские молочные продукты</a:t>
            </a:r>
            <a:r>
              <a:rPr lang="ru-RU" altLang="zh-CN" sz="2200" b="1" kern="0" dirty="0" smtClean="0">
                <a:solidFill>
                  <a:srgbClr val="0461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12" name="Shape 203"/>
          <p:cNvSpPr/>
          <p:nvPr/>
        </p:nvSpPr>
        <p:spPr>
          <a:xfrm>
            <a:off x="2066679" y="6465384"/>
            <a:ext cx="7722859" cy="1692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 dirty="0">
                <a:solidFill>
                  <a:srgbClr val="0070C0"/>
                </a:solidFill>
              </a:rPr>
              <a:t>___________________________________________________________________________________________________</a:t>
            </a:r>
          </a:p>
        </p:txBody>
      </p:sp>
      <p:pic>
        <p:nvPicPr>
          <p:cNvPr id="16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0" y="6334649"/>
            <a:ext cx="141366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15" y="933206"/>
            <a:ext cx="9642879" cy="51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89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5163</TotalTime>
  <Words>1141</Words>
  <Application>Microsoft Office PowerPoint</Application>
  <PresentationFormat>Лист A4 (210x297 мм)</PresentationFormat>
  <Paragraphs>275</Paragraphs>
  <Slides>29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宋体</vt:lpstr>
      <vt:lpstr>Arial</vt:lpstr>
      <vt:lpstr>Calibri</vt:lpstr>
      <vt:lpstr>Cambria Math</vt:lpstr>
      <vt:lpstr>Impact</vt:lpstr>
      <vt:lpstr>Times New Roman</vt:lpstr>
      <vt:lpstr>Times New Roman Bold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Владимир Путин провел встречу с директорами Агентства стратегических инициатив (АСИ)</dc:title>
  <dc:creator>oper200</dc:creator>
  <cp:lastModifiedBy>ЮИТП</cp:lastModifiedBy>
  <cp:revision>520</cp:revision>
  <cp:lastPrinted>2018-02-22T12:23:51Z</cp:lastPrinted>
  <dcterms:created xsi:type="dcterms:W3CDTF">2014-11-07T09:28:18Z</dcterms:created>
  <dcterms:modified xsi:type="dcterms:W3CDTF">2018-02-26T15:02:01Z</dcterms:modified>
</cp:coreProperties>
</file>